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1"/>
  </p:notesMasterIdLst>
  <p:handoutMasterIdLst>
    <p:handoutMasterId r:id="rId22"/>
  </p:handoutMasterIdLst>
  <p:sldIdLst>
    <p:sldId id="321" r:id="rId5"/>
    <p:sldId id="981494525" r:id="rId6"/>
    <p:sldId id="981494554" r:id="rId7"/>
    <p:sldId id="981494547" r:id="rId8"/>
    <p:sldId id="981494583" r:id="rId9"/>
    <p:sldId id="981494597" r:id="rId10"/>
    <p:sldId id="981494584" r:id="rId11"/>
    <p:sldId id="542" r:id="rId12"/>
    <p:sldId id="549" r:id="rId13"/>
    <p:sldId id="981494561" r:id="rId14"/>
    <p:sldId id="981494649" r:id="rId15"/>
    <p:sldId id="981494609" r:id="rId16"/>
    <p:sldId id="981494598" r:id="rId17"/>
    <p:sldId id="981494650" r:id="rId18"/>
    <p:sldId id="981494653" r:id="rId19"/>
    <p:sldId id="981494495" r:id="rId20"/>
  </p:sldIdLst>
  <p:sldSz cx="12192000" cy="6858000"/>
  <p:notesSz cx="6889750" cy="10018713"/>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A4348-9E17-9667-7EC6-DD1FDE81485B}" name="Tone Kvåle" initials="TK" userId="S::tone.kvale@herantis.com::0379d45d-c916-4443-95d1-e10121bbf61e" providerId="AD"/>
  <p188:author id="{45D18B4F-ED86-75FD-1B26-87BFD00F305A}" name="Frans Wuite" initials="FW" userId="e13228354c83dc1d" providerId="Windows Live"/>
  <p188:author id="{5EE9379E-4E32-DFA1-A783-BA907824FE34}" name="Frans Wuite" initials="FW" userId="Frans Wuite" providerId="None"/>
  <p188:author id="{7114E0A2-DF15-1EA7-4C9E-6DDCEA677B84}" name="Charlotte Videbaek" initials="CV" userId="232c892e2b6395fd" providerId="Windows Live"/>
  <p188:author id="{4D9234BD-2EC8-4223-EC2A-1BB26499278C}" name="Rebecka Holmnäs" initials="RH" userId="S::rebecka.holmnas@herantis.com::157cfc01-dd7d-4c3b-9362-e1aaba8dae6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tti Vuolanto" initials="AV" lastIdx="9" clrIdx="0">
    <p:extLst>
      <p:ext uri="{19B8F6BF-5375-455C-9EA6-DF929625EA0E}">
        <p15:presenceInfo xmlns:p15="http://schemas.microsoft.com/office/powerpoint/2012/main" userId="e3760661-e81d-45fa-8e53-21058681cb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B83"/>
    <a:srgbClr val="076AD7"/>
    <a:srgbClr val="1581F7"/>
    <a:srgbClr val="1F0DA1"/>
    <a:srgbClr val="235A8B"/>
    <a:srgbClr val="0045AD"/>
    <a:srgbClr val="4D56BE"/>
    <a:srgbClr val="2C1B59"/>
    <a:srgbClr val="6670CD"/>
    <a:srgbClr val="3267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0" autoAdjust="0"/>
    <p:restoredTop sz="95952" autoAdjust="0"/>
  </p:normalViewPr>
  <p:slideViewPr>
    <p:cSldViewPr>
      <p:cViewPr varScale="1">
        <p:scale>
          <a:sx n="92" d="100"/>
          <a:sy n="92" d="100"/>
        </p:scale>
        <p:origin x="1144" y="184"/>
      </p:cViewPr>
      <p:guideLst>
        <p:guide orient="horz"/>
        <p:guide/>
      </p:guideLst>
    </p:cSldViewPr>
  </p:slideViewPr>
  <p:outlineViewPr>
    <p:cViewPr>
      <p:scale>
        <a:sx n="33" d="100"/>
        <a:sy n="33" d="100"/>
      </p:scale>
      <p:origin x="0" y="-912"/>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80" d="100"/>
          <a:sy n="80" d="100"/>
        </p:scale>
        <p:origin x="404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81F329-E7BF-4C6E-B5E9-130AC01E1E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051FF20-AADF-4C34-B446-3919C704D47E}">
      <dgm:prSet custT="1"/>
      <dgm:spPr/>
      <dgm:t>
        <a:bodyPr/>
        <a:lstStyle/>
        <a:p>
          <a:r>
            <a:rPr lang="en-GB" sz="1800" b="1" dirty="0"/>
            <a:t>         	</a:t>
          </a:r>
          <a:endParaRPr lang="en-US" sz="1600" b="1" dirty="0">
            <a:latin typeface="+mn-lt"/>
          </a:endParaRPr>
        </a:p>
      </dgm:t>
    </dgm:pt>
    <dgm:pt modelId="{52F8F0BA-FC81-4064-A5ED-25F5E001D44C}" type="parTrans" cxnId="{C6FE17FF-B548-43F0-833B-7F535B52D2F2}">
      <dgm:prSet/>
      <dgm:spPr/>
      <dgm:t>
        <a:bodyPr/>
        <a:lstStyle/>
        <a:p>
          <a:endParaRPr lang="en-US"/>
        </a:p>
      </dgm:t>
    </dgm:pt>
    <dgm:pt modelId="{D27EDF17-E1DB-4CF4-8013-61F639D66E97}" type="sibTrans" cxnId="{C6FE17FF-B548-43F0-833B-7F535B52D2F2}">
      <dgm:prSet/>
      <dgm:spPr/>
      <dgm:t>
        <a:bodyPr/>
        <a:lstStyle/>
        <a:p>
          <a:endParaRPr lang="en-US"/>
        </a:p>
      </dgm:t>
    </dgm:pt>
    <dgm:pt modelId="{2251FD82-50AA-474B-A7DB-6C811A360954}">
      <dgm:prSet custT="1"/>
      <dgm:spPr/>
      <dgm:t>
        <a:bodyPr/>
        <a:lstStyle/>
        <a:p>
          <a:pPr algn="just"/>
          <a:r>
            <a:rPr lang="en-GB" sz="1800" b="1" dirty="0"/>
            <a:t>	</a:t>
          </a:r>
          <a:endParaRPr lang="en-US" sz="1800" b="1" dirty="0"/>
        </a:p>
      </dgm:t>
    </dgm:pt>
    <dgm:pt modelId="{1B39B1A1-ECC8-4F01-9E5E-8AA69303BC79}" type="parTrans" cxnId="{1FCFD744-BBAC-466D-914D-D777344F33ED}">
      <dgm:prSet/>
      <dgm:spPr/>
      <dgm:t>
        <a:bodyPr/>
        <a:lstStyle/>
        <a:p>
          <a:endParaRPr lang="en-US"/>
        </a:p>
      </dgm:t>
    </dgm:pt>
    <dgm:pt modelId="{13511E98-3441-496A-AA93-6F4CE6CC34E8}" type="sibTrans" cxnId="{1FCFD744-BBAC-466D-914D-D777344F33ED}">
      <dgm:prSet/>
      <dgm:spPr/>
      <dgm:t>
        <a:bodyPr/>
        <a:lstStyle/>
        <a:p>
          <a:endParaRPr lang="en-US"/>
        </a:p>
      </dgm:t>
    </dgm:pt>
    <dgm:pt modelId="{E31BBC01-B022-401F-B2BE-15988B8B6EF8}">
      <dgm:prSet custT="1"/>
      <dgm:spPr/>
      <dgm:t>
        <a:bodyPr/>
        <a:lstStyle/>
        <a:p>
          <a:r>
            <a:rPr lang="en-GB" sz="1800" b="1" dirty="0">
              <a:latin typeface="+mn-lt"/>
            </a:rPr>
            <a:t>       </a:t>
          </a:r>
          <a:endParaRPr lang="en-US" sz="1600" dirty="0">
            <a:solidFill>
              <a:schemeClr val="tx1"/>
            </a:solidFill>
          </a:endParaRPr>
        </a:p>
      </dgm:t>
    </dgm:pt>
    <dgm:pt modelId="{F92ADD00-7079-4CC6-99F2-1F7967D821D9}" type="parTrans" cxnId="{0C7B7D6F-53C0-4549-91F1-7B97414E6CBB}">
      <dgm:prSet/>
      <dgm:spPr/>
      <dgm:t>
        <a:bodyPr/>
        <a:lstStyle/>
        <a:p>
          <a:endParaRPr lang="en-US"/>
        </a:p>
      </dgm:t>
    </dgm:pt>
    <dgm:pt modelId="{01B69317-3D2C-4841-8BD2-48907F83804E}" type="sibTrans" cxnId="{0C7B7D6F-53C0-4549-91F1-7B97414E6CBB}">
      <dgm:prSet/>
      <dgm:spPr/>
      <dgm:t>
        <a:bodyPr/>
        <a:lstStyle/>
        <a:p>
          <a:endParaRPr lang="en-US"/>
        </a:p>
      </dgm:t>
    </dgm:pt>
    <dgm:pt modelId="{2D2D041F-5178-4041-A9D1-D57FB197FBDE}">
      <dgm:prSet custT="1"/>
      <dgm:spPr/>
      <dgm:t>
        <a:bodyPr/>
        <a:lstStyle/>
        <a:p>
          <a:endParaRPr lang="en-GB" sz="1800" b="1" dirty="0"/>
        </a:p>
        <a:p>
          <a:r>
            <a:rPr lang="en-GB" sz="1800" b="1" dirty="0"/>
            <a:t>		</a:t>
          </a:r>
          <a:r>
            <a:rPr lang="en-GB" sz="1400" b="1" dirty="0"/>
            <a:t>		</a:t>
          </a:r>
          <a:r>
            <a:rPr lang="en-GB" sz="1400" dirty="0"/>
            <a:t>		</a:t>
          </a:r>
          <a:endParaRPr lang="en-US" sz="1400" dirty="0"/>
        </a:p>
      </dgm:t>
    </dgm:pt>
    <dgm:pt modelId="{10859AF9-D6DE-42EF-9575-E83562D10441}" type="parTrans" cxnId="{19375871-5367-4C4B-B8C7-84C628BA42A7}">
      <dgm:prSet/>
      <dgm:spPr/>
      <dgm:t>
        <a:bodyPr/>
        <a:lstStyle/>
        <a:p>
          <a:endParaRPr lang="en-US"/>
        </a:p>
      </dgm:t>
    </dgm:pt>
    <dgm:pt modelId="{743EFA81-6660-4DAD-9737-265DEDBB3F9C}" type="sibTrans" cxnId="{19375871-5367-4C4B-B8C7-84C628BA42A7}">
      <dgm:prSet/>
      <dgm:spPr/>
      <dgm:t>
        <a:bodyPr/>
        <a:lstStyle/>
        <a:p>
          <a:endParaRPr lang="en-US"/>
        </a:p>
      </dgm:t>
    </dgm:pt>
    <dgm:pt modelId="{4C6FFD1A-BDA7-4424-936B-C996BBDFB631}" type="pres">
      <dgm:prSet presAssocID="{C081F329-E7BF-4C6E-B5E9-130AC01E1E08}" presName="root" presStyleCnt="0">
        <dgm:presLayoutVars>
          <dgm:dir/>
          <dgm:resizeHandles val="exact"/>
        </dgm:presLayoutVars>
      </dgm:prSet>
      <dgm:spPr/>
    </dgm:pt>
    <dgm:pt modelId="{D0A93903-76F7-4191-9710-353B433CA2C1}" type="pres">
      <dgm:prSet presAssocID="{6051FF20-AADF-4C34-B446-3919C704D47E}" presName="compNode" presStyleCnt="0"/>
      <dgm:spPr/>
    </dgm:pt>
    <dgm:pt modelId="{1A39831F-045C-4EEE-8084-4729569BA048}" type="pres">
      <dgm:prSet presAssocID="{6051FF20-AADF-4C34-B446-3919C704D47E}" presName="bgRect" presStyleLbl="bgShp" presStyleIdx="0" presStyleCnt="4" custLinFactNeighborX="-2096" custLinFactNeighborY="-916"/>
      <dgm:spPr>
        <a:solidFill>
          <a:srgbClr val="BFD0EA"/>
        </a:solidFill>
        <a:ln>
          <a:noFill/>
        </a:ln>
      </dgm:spPr>
    </dgm:pt>
    <dgm:pt modelId="{1AFF4645-1856-4DE0-A049-6BD472AB42A5}" type="pres">
      <dgm:prSet presAssocID="{6051FF20-AADF-4C34-B446-3919C704D47E}" presName="iconRect" presStyleLbl="node1" presStyleIdx="0" presStyleCnt="4" custLinFactNeighborX="-5182" custLinFactNeighborY="-18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B80A4BB3-2B74-4AD3-94A6-47FB6AAD25DC}" type="pres">
      <dgm:prSet presAssocID="{6051FF20-AADF-4C34-B446-3919C704D47E}" presName="spaceRect" presStyleCnt="0"/>
      <dgm:spPr/>
    </dgm:pt>
    <dgm:pt modelId="{BFADBE86-0D10-4B6F-9D97-1C435DF4797F}" type="pres">
      <dgm:prSet presAssocID="{6051FF20-AADF-4C34-B446-3919C704D47E}" presName="parTx" presStyleLbl="revTx" presStyleIdx="0" presStyleCnt="4" custScaleX="111300" custLinFactNeighborX="-3262" custLinFactNeighborY="1676">
        <dgm:presLayoutVars>
          <dgm:chMax val="0"/>
          <dgm:chPref val="0"/>
        </dgm:presLayoutVars>
      </dgm:prSet>
      <dgm:spPr/>
    </dgm:pt>
    <dgm:pt modelId="{3620E575-A745-4641-BEF1-EA2D684DB8B1}" type="pres">
      <dgm:prSet presAssocID="{D27EDF17-E1DB-4CF4-8013-61F639D66E97}" presName="sibTrans" presStyleCnt="0"/>
      <dgm:spPr/>
    </dgm:pt>
    <dgm:pt modelId="{004C3821-680C-449D-8268-44BD8D39B3F8}" type="pres">
      <dgm:prSet presAssocID="{2251FD82-50AA-474B-A7DB-6C811A360954}" presName="compNode" presStyleCnt="0"/>
      <dgm:spPr/>
    </dgm:pt>
    <dgm:pt modelId="{2A16D036-34BD-46E4-B814-EBA4CC214641}" type="pres">
      <dgm:prSet presAssocID="{2251FD82-50AA-474B-A7DB-6C811A360954}" presName="bgRect" presStyleLbl="bgShp" presStyleIdx="1" presStyleCnt="4" custLinFactNeighborY="-3231"/>
      <dgm:spPr>
        <a:solidFill>
          <a:srgbClr val="BFD0EA"/>
        </a:solidFill>
        <a:ln>
          <a:noFill/>
        </a:ln>
      </dgm:spPr>
    </dgm:pt>
    <dgm:pt modelId="{DA21A378-97DA-4202-8329-6E59C2F5A6D0}" type="pres">
      <dgm:prSet presAssocID="{2251FD82-50AA-474B-A7DB-6C811A3609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72E4A01-2511-48FA-9410-021C18E07510}" type="pres">
      <dgm:prSet presAssocID="{2251FD82-50AA-474B-A7DB-6C811A360954}" presName="spaceRect" presStyleCnt="0"/>
      <dgm:spPr/>
    </dgm:pt>
    <dgm:pt modelId="{18206570-E08F-41F0-AFCF-20312156C8E6}" type="pres">
      <dgm:prSet presAssocID="{2251FD82-50AA-474B-A7DB-6C811A360954}" presName="parTx" presStyleLbl="revTx" presStyleIdx="1" presStyleCnt="4" custScaleX="100000" custLinFactNeighborX="-1349" custLinFactNeighborY="8444">
        <dgm:presLayoutVars>
          <dgm:chMax val="0"/>
          <dgm:chPref val="0"/>
        </dgm:presLayoutVars>
      </dgm:prSet>
      <dgm:spPr/>
    </dgm:pt>
    <dgm:pt modelId="{40C1EA2A-DBC3-47E6-8DB3-3F42DD886BEE}" type="pres">
      <dgm:prSet presAssocID="{13511E98-3441-496A-AA93-6F4CE6CC34E8}" presName="sibTrans" presStyleCnt="0"/>
      <dgm:spPr/>
    </dgm:pt>
    <dgm:pt modelId="{EEACB2CF-6A5D-4539-BCEB-2C6CD09524DB}" type="pres">
      <dgm:prSet presAssocID="{E31BBC01-B022-401F-B2BE-15988B8B6EF8}" presName="compNode" presStyleCnt="0"/>
      <dgm:spPr/>
    </dgm:pt>
    <dgm:pt modelId="{A7B6C00E-F133-4BB6-AC62-C86CB49F7728}" type="pres">
      <dgm:prSet presAssocID="{E31BBC01-B022-401F-B2BE-15988B8B6EF8}" presName="bgRect" presStyleLbl="bgShp" presStyleIdx="2" presStyleCnt="4"/>
      <dgm:spPr>
        <a:solidFill>
          <a:srgbClr val="BFD0EA"/>
        </a:solidFill>
        <a:ln>
          <a:noFill/>
        </a:ln>
      </dgm:spPr>
    </dgm:pt>
    <dgm:pt modelId="{3C759742-8030-4328-9DAE-0B8638D3FB24}" type="pres">
      <dgm:prSet presAssocID="{E31BBC01-B022-401F-B2BE-15988B8B6E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55C43BD4-7F44-48BF-A318-73848C3DDA06}" type="pres">
      <dgm:prSet presAssocID="{E31BBC01-B022-401F-B2BE-15988B8B6EF8}" presName="spaceRect" presStyleCnt="0"/>
      <dgm:spPr/>
    </dgm:pt>
    <dgm:pt modelId="{105360EA-5E40-4330-8C20-385CCD11A36F}" type="pres">
      <dgm:prSet presAssocID="{E31BBC01-B022-401F-B2BE-15988B8B6EF8}" presName="parTx" presStyleLbl="revTx" presStyleIdx="2" presStyleCnt="4" custScaleX="111740">
        <dgm:presLayoutVars>
          <dgm:chMax val="0"/>
          <dgm:chPref val="0"/>
        </dgm:presLayoutVars>
      </dgm:prSet>
      <dgm:spPr/>
    </dgm:pt>
    <dgm:pt modelId="{9C00F93B-E15E-416C-8F1E-ABCCD3A387B4}" type="pres">
      <dgm:prSet presAssocID="{01B69317-3D2C-4841-8BD2-48907F83804E}" presName="sibTrans" presStyleCnt="0"/>
      <dgm:spPr/>
    </dgm:pt>
    <dgm:pt modelId="{50D106B0-F1F4-48EF-8C92-7635F26FA5DA}" type="pres">
      <dgm:prSet presAssocID="{2D2D041F-5178-4041-A9D1-D57FB197FBDE}" presName="compNode" presStyleCnt="0"/>
      <dgm:spPr/>
    </dgm:pt>
    <dgm:pt modelId="{8E2EE85E-C126-48CE-8BEA-0EA1909D6A93}" type="pres">
      <dgm:prSet presAssocID="{2D2D041F-5178-4041-A9D1-D57FB197FBDE}" presName="bgRect" presStyleLbl="bgShp" presStyleIdx="3" presStyleCnt="4" custLinFactNeighborX="-479" custLinFactNeighborY="2142"/>
      <dgm:spPr>
        <a:solidFill>
          <a:srgbClr val="BFD0EA"/>
        </a:solidFill>
        <a:ln>
          <a:noFill/>
        </a:ln>
      </dgm:spPr>
    </dgm:pt>
    <dgm:pt modelId="{87129E0F-F1C9-4AE8-B712-12C019C90E6D}" type="pres">
      <dgm:prSet presAssocID="{2D2D041F-5178-4041-A9D1-D57FB197FBD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D1058357-635E-4CB7-A7A7-D963E2A75CD5}" type="pres">
      <dgm:prSet presAssocID="{2D2D041F-5178-4041-A9D1-D57FB197FBDE}" presName="spaceRect" presStyleCnt="0"/>
      <dgm:spPr/>
    </dgm:pt>
    <dgm:pt modelId="{6B133F81-714B-4F5F-A27E-8F90018C2656}" type="pres">
      <dgm:prSet presAssocID="{2D2D041F-5178-4041-A9D1-D57FB197FBDE}" presName="parTx" presStyleLbl="revTx" presStyleIdx="3" presStyleCnt="4" custScaleX="105341" custLinFactNeighborX="898" custLinFactNeighborY="16491">
        <dgm:presLayoutVars>
          <dgm:chMax val="0"/>
          <dgm:chPref val="0"/>
        </dgm:presLayoutVars>
      </dgm:prSet>
      <dgm:spPr/>
    </dgm:pt>
  </dgm:ptLst>
  <dgm:cxnLst>
    <dgm:cxn modelId="{8CCDAE35-309D-4304-B412-10D98853C7B9}" type="presOf" srcId="{C081F329-E7BF-4C6E-B5E9-130AC01E1E08}" destId="{4C6FFD1A-BDA7-4424-936B-C996BBDFB631}" srcOrd="0" destOrd="0" presId="urn:microsoft.com/office/officeart/2018/2/layout/IconVerticalSolidList"/>
    <dgm:cxn modelId="{1FCFD744-BBAC-466D-914D-D777344F33ED}" srcId="{C081F329-E7BF-4C6E-B5E9-130AC01E1E08}" destId="{2251FD82-50AA-474B-A7DB-6C811A360954}" srcOrd="1" destOrd="0" parTransId="{1B39B1A1-ECC8-4F01-9E5E-8AA69303BC79}" sibTransId="{13511E98-3441-496A-AA93-6F4CE6CC34E8}"/>
    <dgm:cxn modelId="{0BFE9852-0BCA-4636-8100-33E0E0AC05EC}" type="presOf" srcId="{2D2D041F-5178-4041-A9D1-D57FB197FBDE}" destId="{6B133F81-714B-4F5F-A27E-8F90018C2656}" srcOrd="0" destOrd="0" presId="urn:microsoft.com/office/officeart/2018/2/layout/IconVerticalSolidList"/>
    <dgm:cxn modelId="{2C5F0F59-66C9-4ADB-BB44-858A272A8127}" type="presOf" srcId="{6051FF20-AADF-4C34-B446-3919C704D47E}" destId="{BFADBE86-0D10-4B6F-9D97-1C435DF4797F}" srcOrd="0" destOrd="0" presId="urn:microsoft.com/office/officeart/2018/2/layout/IconVerticalSolidList"/>
    <dgm:cxn modelId="{0C7B7D6F-53C0-4549-91F1-7B97414E6CBB}" srcId="{C081F329-E7BF-4C6E-B5E9-130AC01E1E08}" destId="{E31BBC01-B022-401F-B2BE-15988B8B6EF8}" srcOrd="2" destOrd="0" parTransId="{F92ADD00-7079-4CC6-99F2-1F7967D821D9}" sibTransId="{01B69317-3D2C-4841-8BD2-48907F83804E}"/>
    <dgm:cxn modelId="{19375871-5367-4C4B-B8C7-84C628BA42A7}" srcId="{C081F329-E7BF-4C6E-B5E9-130AC01E1E08}" destId="{2D2D041F-5178-4041-A9D1-D57FB197FBDE}" srcOrd="3" destOrd="0" parTransId="{10859AF9-D6DE-42EF-9575-E83562D10441}" sibTransId="{743EFA81-6660-4DAD-9737-265DEDBB3F9C}"/>
    <dgm:cxn modelId="{F2BC41AA-D40E-4D71-8AA1-3237D5241387}" type="presOf" srcId="{E31BBC01-B022-401F-B2BE-15988B8B6EF8}" destId="{105360EA-5E40-4330-8C20-385CCD11A36F}" srcOrd="0" destOrd="0" presId="urn:microsoft.com/office/officeart/2018/2/layout/IconVerticalSolidList"/>
    <dgm:cxn modelId="{EAAD18CA-1558-4ABE-A24D-BB1D63FF76DD}" type="presOf" srcId="{2251FD82-50AA-474B-A7DB-6C811A360954}" destId="{18206570-E08F-41F0-AFCF-20312156C8E6}" srcOrd="0" destOrd="0" presId="urn:microsoft.com/office/officeart/2018/2/layout/IconVerticalSolidList"/>
    <dgm:cxn modelId="{C6FE17FF-B548-43F0-833B-7F535B52D2F2}" srcId="{C081F329-E7BF-4C6E-B5E9-130AC01E1E08}" destId="{6051FF20-AADF-4C34-B446-3919C704D47E}" srcOrd="0" destOrd="0" parTransId="{52F8F0BA-FC81-4064-A5ED-25F5E001D44C}" sibTransId="{D27EDF17-E1DB-4CF4-8013-61F639D66E97}"/>
    <dgm:cxn modelId="{38E255AD-7425-4B41-8547-94CFEBE995C9}" type="presParOf" srcId="{4C6FFD1A-BDA7-4424-936B-C996BBDFB631}" destId="{D0A93903-76F7-4191-9710-353B433CA2C1}" srcOrd="0" destOrd="0" presId="urn:microsoft.com/office/officeart/2018/2/layout/IconVerticalSolidList"/>
    <dgm:cxn modelId="{81B7B016-C33D-4D3F-B88C-392C1802BCF0}" type="presParOf" srcId="{D0A93903-76F7-4191-9710-353B433CA2C1}" destId="{1A39831F-045C-4EEE-8084-4729569BA048}" srcOrd="0" destOrd="0" presId="urn:microsoft.com/office/officeart/2018/2/layout/IconVerticalSolidList"/>
    <dgm:cxn modelId="{FEC43766-8CB3-47BD-9399-B23E20989E42}" type="presParOf" srcId="{D0A93903-76F7-4191-9710-353B433CA2C1}" destId="{1AFF4645-1856-4DE0-A049-6BD472AB42A5}" srcOrd="1" destOrd="0" presId="urn:microsoft.com/office/officeart/2018/2/layout/IconVerticalSolidList"/>
    <dgm:cxn modelId="{4CF993A9-CB03-4270-AC77-706B2778E3C8}" type="presParOf" srcId="{D0A93903-76F7-4191-9710-353B433CA2C1}" destId="{B80A4BB3-2B74-4AD3-94A6-47FB6AAD25DC}" srcOrd="2" destOrd="0" presId="urn:microsoft.com/office/officeart/2018/2/layout/IconVerticalSolidList"/>
    <dgm:cxn modelId="{6055CE3F-4624-4762-A609-4CBE5B192D0F}" type="presParOf" srcId="{D0A93903-76F7-4191-9710-353B433CA2C1}" destId="{BFADBE86-0D10-4B6F-9D97-1C435DF4797F}" srcOrd="3" destOrd="0" presId="urn:microsoft.com/office/officeart/2018/2/layout/IconVerticalSolidList"/>
    <dgm:cxn modelId="{4280CF6A-E7ED-4652-B69E-D6AEAEF3166C}" type="presParOf" srcId="{4C6FFD1A-BDA7-4424-936B-C996BBDFB631}" destId="{3620E575-A745-4641-BEF1-EA2D684DB8B1}" srcOrd="1" destOrd="0" presId="urn:microsoft.com/office/officeart/2018/2/layout/IconVerticalSolidList"/>
    <dgm:cxn modelId="{ABF557AB-6BC0-48F0-AF0B-6610AD8245E3}" type="presParOf" srcId="{4C6FFD1A-BDA7-4424-936B-C996BBDFB631}" destId="{004C3821-680C-449D-8268-44BD8D39B3F8}" srcOrd="2" destOrd="0" presId="urn:microsoft.com/office/officeart/2018/2/layout/IconVerticalSolidList"/>
    <dgm:cxn modelId="{10131DE4-CD05-4C48-BAB0-77B700100562}" type="presParOf" srcId="{004C3821-680C-449D-8268-44BD8D39B3F8}" destId="{2A16D036-34BD-46E4-B814-EBA4CC214641}" srcOrd="0" destOrd="0" presId="urn:microsoft.com/office/officeart/2018/2/layout/IconVerticalSolidList"/>
    <dgm:cxn modelId="{A9BA69B0-26D9-412C-BFAE-39EC3D4068B2}" type="presParOf" srcId="{004C3821-680C-449D-8268-44BD8D39B3F8}" destId="{DA21A378-97DA-4202-8329-6E59C2F5A6D0}" srcOrd="1" destOrd="0" presId="urn:microsoft.com/office/officeart/2018/2/layout/IconVerticalSolidList"/>
    <dgm:cxn modelId="{ABC371DE-B824-4963-B853-96538CA397EE}" type="presParOf" srcId="{004C3821-680C-449D-8268-44BD8D39B3F8}" destId="{472E4A01-2511-48FA-9410-021C18E07510}" srcOrd="2" destOrd="0" presId="urn:microsoft.com/office/officeart/2018/2/layout/IconVerticalSolidList"/>
    <dgm:cxn modelId="{C9C66E13-3701-49F2-80D4-AA2CBB88E13E}" type="presParOf" srcId="{004C3821-680C-449D-8268-44BD8D39B3F8}" destId="{18206570-E08F-41F0-AFCF-20312156C8E6}" srcOrd="3" destOrd="0" presId="urn:microsoft.com/office/officeart/2018/2/layout/IconVerticalSolidList"/>
    <dgm:cxn modelId="{EB55BA15-7EA5-48DA-82AE-49CE254EFE4A}" type="presParOf" srcId="{4C6FFD1A-BDA7-4424-936B-C996BBDFB631}" destId="{40C1EA2A-DBC3-47E6-8DB3-3F42DD886BEE}" srcOrd="3" destOrd="0" presId="urn:microsoft.com/office/officeart/2018/2/layout/IconVerticalSolidList"/>
    <dgm:cxn modelId="{40174830-B939-45D3-B564-6362797D7857}" type="presParOf" srcId="{4C6FFD1A-BDA7-4424-936B-C996BBDFB631}" destId="{EEACB2CF-6A5D-4539-BCEB-2C6CD09524DB}" srcOrd="4" destOrd="0" presId="urn:microsoft.com/office/officeart/2018/2/layout/IconVerticalSolidList"/>
    <dgm:cxn modelId="{675C24A4-C253-4FB4-B8A4-369B3DADAB13}" type="presParOf" srcId="{EEACB2CF-6A5D-4539-BCEB-2C6CD09524DB}" destId="{A7B6C00E-F133-4BB6-AC62-C86CB49F7728}" srcOrd="0" destOrd="0" presId="urn:microsoft.com/office/officeart/2018/2/layout/IconVerticalSolidList"/>
    <dgm:cxn modelId="{9409FD47-4FC1-484F-82CC-88F52D699EA3}" type="presParOf" srcId="{EEACB2CF-6A5D-4539-BCEB-2C6CD09524DB}" destId="{3C759742-8030-4328-9DAE-0B8638D3FB24}" srcOrd="1" destOrd="0" presId="urn:microsoft.com/office/officeart/2018/2/layout/IconVerticalSolidList"/>
    <dgm:cxn modelId="{F76EFD48-0B28-4813-BE58-39DABA9F4E93}" type="presParOf" srcId="{EEACB2CF-6A5D-4539-BCEB-2C6CD09524DB}" destId="{55C43BD4-7F44-48BF-A318-73848C3DDA06}" srcOrd="2" destOrd="0" presId="urn:microsoft.com/office/officeart/2018/2/layout/IconVerticalSolidList"/>
    <dgm:cxn modelId="{85B52A40-5B7C-4CF9-A7C2-862DE60C7E3D}" type="presParOf" srcId="{EEACB2CF-6A5D-4539-BCEB-2C6CD09524DB}" destId="{105360EA-5E40-4330-8C20-385CCD11A36F}" srcOrd="3" destOrd="0" presId="urn:microsoft.com/office/officeart/2018/2/layout/IconVerticalSolidList"/>
    <dgm:cxn modelId="{024D63CD-2D61-4440-85C3-CD2D4E162C34}" type="presParOf" srcId="{4C6FFD1A-BDA7-4424-936B-C996BBDFB631}" destId="{9C00F93B-E15E-416C-8F1E-ABCCD3A387B4}" srcOrd="5" destOrd="0" presId="urn:microsoft.com/office/officeart/2018/2/layout/IconVerticalSolidList"/>
    <dgm:cxn modelId="{E7B3FB3D-8EDB-4B33-AD78-A180C8427963}" type="presParOf" srcId="{4C6FFD1A-BDA7-4424-936B-C996BBDFB631}" destId="{50D106B0-F1F4-48EF-8C92-7635F26FA5DA}" srcOrd="6" destOrd="0" presId="urn:microsoft.com/office/officeart/2018/2/layout/IconVerticalSolidList"/>
    <dgm:cxn modelId="{F3812769-374F-4AD5-A1B4-92C194BC7FC7}" type="presParOf" srcId="{50D106B0-F1F4-48EF-8C92-7635F26FA5DA}" destId="{8E2EE85E-C126-48CE-8BEA-0EA1909D6A93}" srcOrd="0" destOrd="0" presId="urn:microsoft.com/office/officeart/2018/2/layout/IconVerticalSolidList"/>
    <dgm:cxn modelId="{86E93EE2-4A9A-4F3E-8B40-F0DABE576922}" type="presParOf" srcId="{50D106B0-F1F4-48EF-8C92-7635F26FA5DA}" destId="{87129E0F-F1C9-4AE8-B712-12C019C90E6D}" srcOrd="1" destOrd="0" presId="urn:microsoft.com/office/officeart/2018/2/layout/IconVerticalSolidList"/>
    <dgm:cxn modelId="{B47F1AF2-A681-42AE-B574-AB388FDCDA04}" type="presParOf" srcId="{50D106B0-F1F4-48EF-8C92-7635F26FA5DA}" destId="{D1058357-635E-4CB7-A7A7-D963E2A75CD5}" srcOrd="2" destOrd="0" presId="urn:microsoft.com/office/officeart/2018/2/layout/IconVerticalSolidList"/>
    <dgm:cxn modelId="{927C49C0-2E07-4E0A-A921-736BFA46FA27}" type="presParOf" srcId="{50D106B0-F1F4-48EF-8C92-7635F26FA5DA}" destId="{6B133F81-714B-4F5F-A27E-8F90018C2656}"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9831F-045C-4EEE-8084-4729569BA048}">
      <dsp:nvSpPr>
        <dsp:cNvPr id="0" name=""/>
        <dsp:cNvSpPr/>
      </dsp:nvSpPr>
      <dsp:spPr>
        <a:xfrm>
          <a:off x="-280659" y="0"/>
          <a:ext cx="10657183" cy="915477"/>
        </a:xfrm>
        <a:prstGeom prst="roundRect">
          <a:avLst>
            <a:gd name="adj" fmla="val 10000"/>
          </a:avLst>
        </a:prstGeom>
        <a:solidFill>
          <a:srgbClr val="BFD0EA"/>
        </a:solidFill>
        <a:ln>
          <a:noFill/>
        </a:ln>
        <a:effectLst/>
      </dsp:spPr>
      <dsp:style>
        <a:lnRef idx="0">
          <a:scrgbClr r="0" g="0" b="0"/>
        </a:lnRef>
        <a:fillRef idx="1">
          <a:scrgbClr r="0" g="0" b="0"/>
        </a:fillRef>
        <a:effectRef idx="0">
          <a:scrgbClr r="0" g="0" b="0"/>
        </a:effectRef>
        <a:fontRef idx="minor"/>
      </dsp:style>
    </dsp:sp>
    <dsp:sp modelId="{1AFF4645-1856-4DE0-A049-6BD472AB42A5}">
      <dsp:nvSpPr>
        <dsp:cNvPr id="0" name=""/>
        <dsp:cNvSpPr/>
      </dsp:nvSpPr>
      <dsp:spPr>
        <a:xfrm>
          <a:off x="-3727" y="213270"/>
          <a:ext cx="503512" cy="5035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ADBE86-0D10-4B6F-9D97-1C435DF4797F}">
      <dsp:nvSpPr>
        <dsp:cNvPr id="0" name=""/>
        <dsp:cNvSpPr/>
      </dsp:nvSpPr>
      <dsp:spPr>
        <a:xfrm>
          <a:off x="0" y="23537"/>
          <a:ext cx="10682283" cy="915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88" tIns="96888" rIns="96888" bIns="96888" numCol="1" spcCol="1270" anchor="ctr" anchorCtr="0">
          <a:noAutofit/>
        </a:bodyPr>
        <a:lstStyle/>
        <a:p>
          <a:pPr marL="0" lvl="0" indent="0" algn="l" defTabSz="800100">
            <a:lnSpc>
              <a:spcPct val="90000"/>
            </a:lnSpc>
            <a:spcBef>
              <a:spcPct val="0"/>
            </a:spcBef>
            <a:spcAft>
              <a:spcPct val="35000"/>
            </a:spcAft>
            <a:buNone/>
          </a:pPr>
          <a:r>
            <a:rPr lang="en-GB" sz="1800" b="1" kern="1200" dirty="0"/>
            <a:t>         	</a:t>
          </a:r>
          <a:endParaRPr lang="en-US" sz="1600" b="1" kern="1200" dirty="0">
            <a:latin typeface="+mn-lt"/>
          </a:endParaRPr>
        </a:p>
      </dsp:txBody>
      <dsp:txXfrm>
        <a:off x="0" y="23537"/>
        <a:ext cx="10682283" cy="915477"/>
      </dsp:txXfrm>
    </dsp:sp>
    <dsp:sp modelId="{2A16D036-34BD-46E4-B814-EBA4CC214641}">
      <dsp:nvSpPr>
        <dsp:cNvPr id="0" name=""/>
        <dsp:cNvSpPr/>
      </dsp:nvSpPr>
      <dsp:spPr>
        <a:xfrm>
          <a:off x="-280659" y="1122961"/>
          <a:ext cx="10657183" cy="915477"/>
        </a:xfrm>
        <a:prstGeom prst="roundRect">
          <a:avLst>
            <a:gd name="adj" fmla="val 10000"/>
          </a:avLst>
        </a:prstGeom>
        <a:solidFill>
          <a:srgbClr val="BFD0EA"/>
        </a:solidFill>
        <a:ln>
          <a:noFill/>
        </a:ln>
        <a:effectLst/>
      </dsp:spPr>
      <dsp:style>
        <a:lnRef idx="0">
          <a:scrgbClr r="0" g="0" b="0"/>
        </a:lnRef>
        <a:fillRef idx="1">
          <a:scrgbClr r="0" g="0" b="0"/>
        </a:fillRef>
        <a:effectRef idx="0">
          <a:scrgbClr r="0" g="0" b="0"/>
        </a:effectRef>
        <a:fontRef idx="minor"/>
      </dsp:style>
    </dsp:sp>
    <dsp:sp modelId="{DA21A378-97DA-4202-8329-6E59C2F5A6D0}">
      <dsp:nvSpPr>
        <dsp:cNvPr id="0" name=""/>
        <dsp:cNvSpPr/>
      </dsp:nvSpPr>
      <dsp:spPr>
        <a:xfrm>
          <a:off x="-3727" y="1358523"/>
          <a:ext cx="503512" cy="5035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206570-E08F-41F0-AFCF-20312156C8E6}">
      <dsp:nvSpPr>
        <dsp:cNvPr id="0" name=""/>
        <dsp:cNvSpPr/>
      </dsp:nvSpPr>
      <dsp:spPr>
        <a:xfrm>
          <a:off x="647243" y="1229843"/>
          <a:ext cx="9597739" cy="915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88" tIns="96888" rIns="96888" bIns="96888" numCol="1" spcCol="1270" anchor="ctr" anchorCtr="0">
          <a:noAutofit/>
        </a:bodyPr>
        <a:lstStyle/>
        <a:p>
          <a:pPr marL="0" lvl="0" indent="0" algn="just" defTabSz="800100">
            <a:lnSpc>
              <a:spcPct val="90000"/>
            </a:lnSpc>
            <a:spcBef>
              <a:spcPct val="0"/>
            </a:spcBef>
            <a:spcAft>
              <a:spcPct val="35000"/>
            </a:spcAft>
            <a:buNone/>
          </a:pPr>
          <a:r>
            <a:rPr lang="en-GB" sz="1800" b="1" kern="1200" dirty="0"/>
            <a:t>	</a:t>
          </a:r>
          <a:endParaRPr lang="en-US" sz="1800" b="1" kern="1200" dirty="0"/>
        </a:p>
      </dsp:txBody>
      <dsp:txXfrm>
        <a:off x="647243" y="1229843"/>
        <a:ext cx="9597739" cy="915477"/>
      </dsp:txXfrm>
    </dsp:sp>
    <dsp:sp modelId="{A7B6C00E-F133-4BB6-AC62-C86CB49F7728}">
      <dsp:nvSpPr>
        <dsp:cNvPr id="0" name=""/>
        <dsp:cNvSpPr/>
      </dsp:nvSpPr>
      <dsp:spPr>
        <a:xfrm>
          <a:off x="-280659" y="2296887"/>
          <a:ext cx="10657183" cy="915477"/>
        </a:xfrm>
        <a:prstGeom prst="roundRect">
          <a:avLst>
            <a:gd name="adj" fmla="val 10000"/>
          </a:avLst>
        </a:prstGeom>
        <a:solidFill>
          <a:srgbClr val="BFD0EA"/>
        </a:solidFill>
        <a:ln>
          <a:noFill/>
        </a:ln>
        <a:effectLst/>
      </dsp:spPr>
      <dsp:style>
        <a:lnRef idx="0">
          <a:scrgbClr r="0" g="0" b="0"/>
        </a:lnRef>
        <a:fillRef idx="1">
          <a:scrgbClr r="0" g="0" b="0"/>
        </a:fillRef>
        <a:effectRef idx="0">
          <a:scrgbClr r="0" g="0" b="0"/>
        </a:effectRef>
        <a:fontRef idx="minor"/>
      </dsp:style>
    </dsp:sp>
    <dsp:sp modelId="{3C759742-8030-4328-9DAE-0B8638D3FB24}">
      <dsp:nvSpPr>
        <dsp:cNvPr id="0" name=""/>
        <dsp:cNvSpPr/>
      </dsp:nvSpPr>
      <dsp:spPr>
        <a:xfrm>
          <a:off x="-3727" y="2502870"/>
          <a:ext cx="503512" cy="5035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5360EA-5E40-4330-8C20-385CCD11A36F}">
      <dsp:nvSpPr>
        <dsp:cNvPr id="0" name=""/>
        <dsp:cNvSpPr/>
      </dsp:nvSpPr>
      <dsp:spPr>
        <a:xfrm>
          <a:off x="213329" y="2296887"/>
          <a:ext cx="10724513" cy="915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88" tIns="96888" rIns="96888" bIns="96888" numCol="1" spcCol="1270" anchor="ctr" anchorCtr="0">
          <a:noAutofit/>
        </a:bodyPr>
        <a:lstStyle/>
        <a:p>
          <a:pPr marL="0" lvl="0" indent="0" algn="l" defTabSz="800100">
            <a:lnSpc>
              <a:spcPct val="90000"/>
            </a:lnSpc>
            <a:spcBef>
              <a:spcPct val="0"/>
            </a:spcBef>
            <a:spcAft>
              <a:spcPct val="35000"/>
            </a:spcAft>
            <a:buNone/>
          </a:pPr>
          <a:r>
            <a:rPr lang="en-GB" sz="1800" b="1" kern="1200" dirty="0">
              <a:latin typeface="+mn-lt"/>
            </a:rPr>
            <a:t>       </a:t>
          </a:r>
          <a:endParaRPr lang="en-US" sz="1600" kern="1200" dirty="0">
            <a:solidFill>
              <a:schemeClr val="tx1"/>
            </a:solidFill>
          </a:endParaRPr>
        </a:p>
      </dsp:txBody>
      <dsp:txXfrm>
        <a:off x="213329" y="2296887"/>
        <a:ext cx="10724513" cy="915477"/>
      </dsp:txXfrm>
    </dsp:sp>
    <dsp:sp modelId="{8E2EE85E-C126-48CE-8BEA-0EA1909D6A93}">
      <dsp:nvSpPr>
        <dsp:cNvPr id="0" name=""/>
        <dsp:cNvSpPr/>
      </dsp:nvSpPr>
      <dsp:spPr>
        <a:xfrm>
          <a:off x="-280659" y="3449428"/>
          <a:ext cx="10657183" cy="915477"/>
        </a:xfrm>
        <a:prstGeom prst="roundRect">
          <a:avLst>
            <a:gd name="adj" fmla="val 10000"/>
          </a:avLst>
        </a:prstGeom>
        <a:solidFill>
          <a:srgbClr val="BFD0EA"/>
        </a:solidFill>
        <a:ln>
          <a:noFill/>
        </a:ln>
        <a:effectLst/>
      </dsp:spPr>
      <dsp:style>
        <a:lnRef idx="0">
          <a:scrgbClr r="0" g="0" b="0"/>
        </a:lnRef>
        <a:fillRef idx="1">
          <a:scrgbClr r="0" g="0" b="0"/>
        </a:fillRef>
        <a:effectRef idx="0">
          <a:scrgbClr r="0" g="0" b="0"/>
        </a:effectRef>
        <a:fontRef idx="minor"/>
      </dsp:style>
    </dsp:sp>
    <dsp:sp modelId="{87129E0F-F1C9-4AE8-B712-12C019C90E6D}">
      <dsp:nvSpPr>
        <dsp:cNvPr id="0" name=""/>
        <dsp:cNvSpPr/>
      </dsp:nvSpPr>
      <dsp:spPr>
        <a:xfrm>
          <a:off x="-3727" y="3647216"/>
          <a:ext cx="503512" cy="5035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133F81-714B-4F5F-A27E-8F90018C2656}">
      <dsp:nvSpPr>
        <dsp:cNvPr id="0" name=""/>
        <dsp:cNvSpPr/>
      </dsp:nvSpPr>
      <dsp:spPr>
        <a:xfrm>
          <a:off x="546829" y="3449428"/>
          <a:ext cx="10110354" cy="915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88" tIns="96888" rIns="96888" bIns="96888" numCol="1" spcCol="1270" anchor="ctr" anchorCtr="0">
          <a:noAutofit/>
        </a:bodyPr>
        <a:lstStyle/>
        <a:p>
          <a:pPr marL="0" lvl="0" indent="0" algn="l" defTabSz="800100">
            <a:lnSpc>
              <a:spcPct val="90000"/>
            </a:lnSpc>
            <a:spcBef>
              <a:spcPct val="0"/>
            </a:spcBef>
            <a:spcAft>
              <a:spcPct val="35000"/>
            </a:spcAft>
            <a:buNone/>
          </a:pPr>
          <a:endParaRPr lang="en-GB" sz="1800" b="1" kern="1200" dirty="0"/>
        </a:p>
        <a:p>
          <a:pPr marL="0" lvl="0" indent="0" algn="l" defTabSz="800100">
            <a:lnSpc>
              <a:spcPct val="90000"/>
            </a:lnSpc>
            <a:spcBef>
              <a:spcPct val="0"/>
            </a:spcBef>
            <a:spcAft>
              <a:spcPct val="35000"/>
            </a:spcAft>
            <a:buNone/>
          </a:pPr>
          <a:r>
            <a:rPr lang="en-GB" sz="1800" b="1" kern="1200" dirty="0"/>
            <a:t>		</a:t>
          </a:r>
          <a:r>
            <a:rPr lang="en-GB" sz="1400" b="1" kern="1200" dirty="0"/>
            <a:t>		</a:t>
          </a:r>
          <a:r>
            <a:rPr lang="en-GB" sz="1400" kern="1200" dirty="0"/>
            <a:t>		</a:t>
          </a:r>
          <a:endParaRPr lang="en-US" sz="1400" kern="1200" dirty="0"/>
        </a:p>
      </dsp:txBody>
      <dsp:txXfrm>
        <a:off x="546829" y="3449428"/>
        <a:ext cx="10110354" cy="91547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ea typeface="ＭＳ Ｐゴシック" charset="-128"/>
                <a:cs typeface="ＭＳ Ｐゴシック" charset="-128"/>
              </a:defRPr>
            </a:lvl1pPr>
          </a:lstStyle>
          <a:p>
            <a:pPr>
              <a:defRPr/>
            </a:pPr>
            <a:endParaRPr lang="fi-FI"/>
          </a:p>
        </p:txBody>
      </p:sp>
      <p:sp>
        <p:nvSpPr>
          <p:cNvPr id="3" name="Päiväyksen paikkamerkki 2"/>
          <p:cNvSpPr>
            <a:spLocks noGrp="1"/>
          </p:cNvSpPr>
          <p:nvPr>
            <p:ph type="dt" sz="quarter" idx="1"/>
          </p:nvPr>
        </p:nvSpPr>
        <p:spPr>
          <a:xfrm>
            <a:off x="3902597" y="0"/>
            <a:ext cx="2985558" cy="500936"/>
          </a:xfrm>
          <a:prstGeom prst="rect">
            <a:avLst/>
          </a:prstGeom>
        </p:spPr>
        <p:txBody>
          <a:bodyPr vert="horz" wrap="square" lIns="96616" tIns="48308" rIns="96616" bIns="48308" numCol="1" anchor="t" anchorCtr="0" compatLnSpc="1">
            <a:prstTxWarp prst="textNoShape">
              <a:avLst/>
            </a:prstTxWarp>
          </a:bodyPr>
          <a:lstStyle>
            <a:lvl1pPr algn="r">
              <a:defRPr sz="1300"/>
            </a:lvl1pPr>
          </a:lstStyle>
          <a:p>
            <a:fld id="{507D66A4-9F43-434D-998C-A30A06463D63}" type="datetime1">
              <a:rPr lang="fi-FI"/>
              <a:pPr/>
              <a:t>26.9.2023</a:t>
            </a:fld>
            <a:endParaRPr lang="fi-FI"/>
          </a:p>
        </p:txBody>
      </p:sp>
      <p:sp>
        <p:nvSpPr>
          <p:cNvPr id="4" name="Alatunnisteen paikkamerkki 3"/>
          <p:cNvSpPr>
            <a:spLocks noGrp="1"/>
          </p:cNvSpPr>
          <p:nvPr>
            <p:ph type="ftr" sz="quarter" idx="2"/>
          </p:nvPr>
        </p:nvSpPr>
        <p:spPr>
          <a:xfrm>
            <a:off x="0" y="9516038"/>
            <a:ext cx="2985558" cy="500936"/>
          </a:xfrm>
          <a:prstGeom prst="rect">
            <a:avLst/>
          </a:prstGeom>
        </p:spPr>
        <p:txBody>
          <a:bodyPr vert="horz" lIns="96616" tIns="48308" rIns="96616" bIns="48308" rtlCol="0" anchor="b"/>
          <a:lstStyle>
            <a:lvl1pPr algn="l">
              <a:defRPr sz="1300">
                <a:ea typeface="ＭＳ Ｐゴシック" charset="-128"/>
                <a:cs typeface="ＭＳ Ｐゴシック" charset="-128"/>
              </a:defRPr>
            </a:lvl1pPr>
          </a:lstStyle>
          <a:p>
            <a:pPr>
              <a:defRPr/>
            </a:pPr>
            <a:endParaRPr lang="fi-FI"/>
          </a:p>
        </p:txBody>
      </p:sp>
      <p:sp>
        <p:nvSpPr>
          <p:cNvPr id="5" name="Dian numeron paikkamerkki 4"/>
          <p:cNvSpPr>
            <a:spLocks noGrp="1"/>
          </p:cNvSpPr>
          <p:nvPr>
            <p:ph type="sldNum" sz="quarter" idx="3"/>
          </p:nvPr>
        </p:nvSpPr>
        <p:spPr>
          <a:xfrm>
            <a:off x="3902597" y="9516038"/>
            <a:ext cx="2985558" cy="500936"/>
          </a:xfrm>
          <a:prstGeom prst="rect">
            <a:avLst/>
          </a:prstGeom>
        </p:spPr>
        <p:txBody>
          <a:bodyPr vert="horz" wrap="square" lIns="96616" tIns="48308" rIns="96616" bIns="48308" numCol="1" anchor="b" anchorCtr="0" compatLnSpc="1">
            <a:prstTxWarp prst="textNoShape">
              <a:avLst/>
            </a:prstTxWarp>
          </a:bodyPr>
          <a:lstStyle>
            <a:lvl1pPr algn="r">
              <a:defRPr sz="1300"/>
            </a:lvl1pPr>
          </a:lstStyle>
          <a:p>
            <a:fld id="{7D88D7AE-9519-B641-9FA5-0B5C9F97F1A1}" type="slidenum">
              <a:rPr lang="fi-FI"/>
              <a:pPr/>
              <a:t>‹nr.›</a:t>
            </a:fld>
            <a:endParaRPr lang="fi-FI"/>
          </a:p>
        </p:txBody>
      </p:sp>
    </p:spTree>
    <p:extLst>
      <p:ext uri="{BB962C8B-B14F-4D97-AF65-F5344CB8AC3E}">
        <p14:creationId xmlns:p14="http://schemas.microsoft.com/office/powerpoint/2010/main" val="17276880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85558" cy="500936"/>
          </a:xfrm>
          <a:prstGeom prst="rect">
            <a:avLst/>
          </a:prstGeom>
          <a:noFill/>
          <a:ln w="9525">
            <a:noFill/>
            <a:miter lim="800000"/>
            <a:headEnd/>
            <a:tailEnd/>
          </a:ln>
        </p:spPr>
        <p:txBody>
          <a:bodyPr vert="horz" wrap="square" lIns="96616" tIns="48308" rIns="96616" bIns="48308" numCol="1" anchor="t" anchorCtr="0" compatLnSpc="1">
            <a:prstTxWarp prst="textNoShape">
              <a:avLst/>
            </a:prstTxWarp>
          </a:bodyPr>
          <a:lstStyle>
            <a:lvl1pPr>
              <a:defRPr sz="13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904192" y="0"/>
            <a:ext cx="2985558" cy="500936"/>
          </a:xfrm>
          <a:prstGeom prst="rect">
            <a:avLst/>
          </a:prstGeom>
          <a:noFill/>
          <a:ln w="9525">
            <a:noFill/>
            <a:miter lim="800000"/>
            <a:headEnd/>
            <a:tailEnd/>
          </a:ln>
        </p:spPr>
        <p:txBody>
          <a:bodyPr vert="horz" wrap="square" lIns="96616" tIns="48308" rIns="96616" bIns="48308" numCol="1" anchor="t" anchorCtr="0" compatLnSpc="1">
            <a:prstTxWarp prst="textNoShape">
              <a:avLst/>
            </a:prstTxWarp>
          </a:bodyPr>
          <a:lstStyle>
            <a:lvl1pPr algn="r">
              <a:defRPr sz="1300">
                <a:ea typeface="ＭＳ Ｐゴシック" charset="-128"/>
                <a:cs typeface="ＭＳ Ｐゴシック" charset="-128"/>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04775" y="750888"/>
            <a:ext cx="6680200" cy="37576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8634" y="4758889"/>
            <a:ext cx="5052483" cy="4508421"/>
          </a:xfrm>
          <a:prstGeom prst="rect">
            <a:avLst/>
          </a:prstGeom>
          <a:noFill/>
          <a:ln w="9525">
            <a:noFill/>
            <a:miter lim="800000"/>
            <a:headEnd/>
            <a:tailEnd/>
          </a:ln>
        </p:spPr>
        <p:txBody>
          <a:bodyPr vert="horz" wrap="square" lIns="96616" tIns="48308" rIns="96616" bIns="48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517777"/>
            <a:ext cx="2985558" cy="500936"/>
          </a:xfrm>
          <a:prstGeom prst="rect">
            <a:avLst/>
          </a:prstGeom>
          <a:noFill/>
          <a:ln w="9525">
            <a:noFill/>
            <a:miter lim="800000"/>
            <a:headEnd/>
            <a:tailEnd/>
          </a:ln>
        </p:spPr>
        <p:txBody>
          <a:bodyPr vert="horz" wrap="square" lIns="96616" tIns="48308" rIns="96616" bIns="48308" numCol="1" anchor="b" anchorCtr="0" compatLnSpc="1">
            <a:prstTxWarp prst="textNoShape">
              <a:avLst/>
            </a:prstTxWarp>
          </a:bodyPr>
          <a:lstStyle>
            <a:lvl1pPr>
              <a:defRPr sz="13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904192" y="9517777"/>
            <a:ext cx="2985558" cy="500936"/>
          </a:xfrm>
          <a:prstGeom prst="rect">
            <a:avLst/>
          </a:prstGeom>
          <a:noFill/>
          <a:ln w="9525">
            <a:noFill/>
            <a:miter lim="800000"/>
            <a:headEnd/>
            <a:tailEnd/>
          </a:ln>
        </p:spPr>
        <p:txBody>
          <a:bodyPr vert="horz" wrap="square" lIns="96616" tIns="48308" rIns="96616" bIns="48308" numCol="1" anchor="b" anchorCtr="0" compatLnSpc="1">
            <a:prstTxWarp prst="textNoShape">
              <a:avLst/>
            </a:prstTxWarp>
          </a:bodyPr>
          <a:lstStyle>
            <a:lvl1pPr algn="r">
              <a:defRPr sz="1300"/>
            </a:lvl1pPr>
          </a:lstStyle>
          <a:p>
            <a:fld id="{AF63A919-33B9-CE42-906F-9F6C8CA64748}" type="slidenum">
              <a:rPr lang="en-US"/>
              <a:pPr/>
              <a:t>‹nr.›</a:t>
            </a:fld>
            <a:endParaRPr lang="en-US"/>
          </a:p>
        </p:txBody>
      </p:sp>
    </p:spTree>
    <p:extLst>
      <p:ext uri="{BB962C8B-B14F-4D97-AF65-F5344CB8AC3E}">
        <p14:creationId xmlns:p14="http://schemas.microsoft.com/office/powerpoint/2010/main" val="402759451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1</a:t>
            </a:fld>
            <a:endParaRPr lang="en-US"/>
          </a:p>
        </p:txBody>
      </p:sp>
    </p:spTree>
    <p:extLst>
      <p:ext uri="{BB962C8B-B14F-4D97-AF65-F5344CB8AC3E}">
        <p14:creationId xmlns:p14="http://schemas.microsoft.com/office/powerpoint/2010/main" val="331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14</a:t>
            </a:fld>
            <a:endParaRPr lang="en-US"/>
          </a:p>
        </p:txBody>
      </p:sp>
    </p:spTree>
    <p:extLst>
      <p:ext uri="{BB962C8B-B14F-4D97-AF65-F5344CB8AC3E}">
        <p14:creationId xmlns:p14="http://schemas.microsoft.com/office/powerpoint/2010/main" val="1921642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91958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16</a:t>
            </a:fld>
            <a:endParaRPr lang="en-US"/>
          </a:p>
        </p:txBody>
      </p:sp>
    </p:spTree>
    <p:extLst>
      <p:ext uri="{BB962C8B-B14F-4D97-AF65-F5344CB8AC3E}">
        <p14:creationId xmlns:p14="http://schemas.microsoft.com/office/powerpoint/2010/main" val="267297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2</a:t>
            </a:fld>
            <a:endParaRPr lang="en-US"/>
          </a:p>
        </p:txBody>
      </p:sp>
    </p:spTree>
    <p:extLst>
      <p:ext uri="{BB962C8B-B14F-4D97-AF65-F5344CB8AC3E}">
        <p14:creationId xmlns:p14="http://schemas.microsoft.com/office/powerpoint/2010/main" val="1276248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384950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F63A919-33B9-CE42-906F-9F6C8CA64748}" type="slidenum">
              <a:rPr lang="en-US" smtClean="0"/>
              <a:pPr/>
              <a:t>4</a:t>
            </a:fld>
            <a:endParaRPr lang="en-US"/>
          </a:p>
        </p:txBody>
      </p:sp>
    </p:spTree>
    <p:extLst>
      <p:ext uri="{BB962C8B-B14F-4D97-AF65-F5344CB8AC3E}">
        <p14:creationId xmlns:p14="http://schemas.microsoft.com/office/powerpoint/2010/main" val="21903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5</a:t>
            </a:fld>
            <a:endParaRPr lang="en-US"/>
          </a:p>
        </p:txBody>
      </p:sp>
    </p:spTree>
    <p:extLst>
      <p:ext uri="{BB962C8B-B14F-4D97-AF65-F5344CB8AC3E}">
        <p14:creationId xmlns:p14="http://schemas.microsoft.com/office/powerpoint/2010/main" val="415470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7</a:t>
            </a:fld>
            <a:endParaRPr lang="en-US"/>
          </a:p>
        </p:txBody>
      </p:sp>
    </p:spTree>
    <p:extLst>
      <p:ext uri="{BB962C8B-B14F-4D97-AF65-F5344CB8AC3E}">
        <p14:creationId xmlns:p14="http://schemas.microsoft.com/office/powerpoint/2010/main" val="252596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8</a:t>
            </a:fld>
            <a:endParaRPr lang="en-US"/>
          </a:p>
        </p:txBody>
      </p:sp>
    </p:spTree>
    <p:extLst>
      <p:ext uri="{BB962C8B-B14F-4D97-AF65-F5344CB8AC3E}">
        <p14:creationId xmlns:p14="http://schemas.microsoft.com/office/powerpoint/2010/main" val="3241273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F63A919-33B9-CE42-906F-9F6C8CA64748}" type="slidenum">
              <a:rPr lang="en-US" smtClean="0"/>
              <a:pPr/>
              <a:t>12</a:t>
            </a:fld>
            <a:endParaRPr lang="en-US"/>
          </a:p>
        </p:txBody>
      </p:sp>
    </p:spTree>
    <p:extLst>
      <p:ext uri="{BB962C8B-B14F-4D97-AF65-F5344CB8AC3E}">
        <p14:creationId xmlns:p14="http://schemas.microsoft.com/office/powerpoint/2010/main" val="198910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Effect</a:t>
            </a:r>
            <a:r>
              <a:rPr lang="nb-NO" dirty="0"/>
              <a:t> Administration </a:t>
            </a:r>
          </a:p>
        </p:txBody>
      </p:sp>
      <p:sp>
        <p:nvSpPr>
          <p:cNvPr id="4" name="Slide Number Placeholder 3"/>
          <p:cNvSpPr>
            <a:spLocks noGrp="1"/>
          </p:cNvSpPr>
          <p:nvPr>
            <p:ph type="sldNum" sz="quarter" idx="5"/>
          </p:nvPr>
        </p:nvSpPr>
        <p:spPr/>
        <p:txBody>
          <a:bodyPr/>
          <a:lstStyle/>
          <a:p>
            <a:fld id="{AF63A919-33B9-CE42-906F-9F6C8CA64748}" type="slidenum">
              <a:rPr lang="en-US" smtClean="0"/>
              <a:pPr/>
              <a:t>13</a:t>
            </a:fld>
            <a:endParaRPr lang="en-US"/>
          </a:p>
        </p:txBody>
      </p:sp>
    </p:spTree>
    <p:extLst>
      <p:ext uri="{BB962C8B-B14F-4D97-AF65-F5344CB8AC3E}">
        <p14:creationId xmlns:p14="http://schemas.microsoft.com/office/powerpoint/2010/main" val="1411710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Investors_Title_1">
    <p:spTree>
      <p:nvGrpSpPr>
        <p:cNvPr id="1" name=""/>
        <p:cNvGrpSpPr/>
        <p:nvPr/>
      </p:nvGrpSpPr>
      <p:grpSpPr>
        <a:xfrm>
          <a:off x="0" y="0"/>
          <a:ext cx="0" cy="0"/>
          <a:chOff x="0" y="0"/>
          <a:chExt cx="0" cy="0"/>
        </a:xfrm>
      </p:grpSpPr>
      <p:pic>
        <p:nvPicPr>
          <p:cNvPr id="3" name="Picture 2" descr="A picture containing invertebrate, blue, coelenterate, hydrozoan&#10;&#10;Description automatically generated">
            <a:extLst>
              <a:ext uri="{FF2B5EF4-FFF2-40B4-BE49-F238E27FC236}">
                <a16:creationId xmlns:a16="http://schemas.microsoft.com/office/drawing/2014/main" id="{5E0B71E3-BE9F-D041-98A7-677FCCF871D3}"/>
              </a:ext>
            </a:extLst>
          </p:cNvPr>
          <p:cNvPicPr>
            <a:picLocks noChangeAspect="1"/>
          </p:cNvPicPr>
          <p:nvPr userDrawn="1"/>
        </p:nvPicPr>
        <p:blipFill>
          <a:blip r:embed="rId2"/>
          <a:stretch>
            <a:fillRect/>
          </a:stretch>
        </p:blipFill>
        <p:spPr>
          <a:xfrm>
            <a:off x="-42282" y="-27384"/>
            <a:ext cx="12276564" cy="6912768"/>
          </a:xfrm>
          <a:prstGeom prst="rect">
            <a:avLst/>
          </a:prstGeom>
        </p:spPr>
      </p:pic>
      <p:sp>
        <p:nvSpPr>
          <p:cNvPr id="14" name="Text Box 11">
            <a:extLst>
              <a:ext uri="{FF2B5EF4-FFF2-40B4-BE49-F238E27FC236}">
                <a16:creationId xmlns:a16="http://schemas.microsoft.com/office/drawing/2014/main" id="{62E16D43-29A5-8640-96BC-5C855A0DAB47}"/>
              </a:ext>
            </a:extLst>
          </p:cNvPr>
          <p:cNvSpPr txBox="1">
            <a:spLocks noChangeArrowheads="1"/>
          </p:cNvSpPr>
          <p:nvPr userDrawn="1"/>
        </p:nvSpPr>
        <p:spPr bwMode="auto">
          <a:xfrm>
            <a:off x="1628937" y="6407750"/>
            <a:ext cx="2392881" cy="261610"/>
          </a:xfrm>
          <a:prstGeom prst="rect">
            <a:avLst/>
          </a:prstGeom>
          <a:noFill/>
          <a:ln w="9525">
            <a:noFill/>
            <a:miter lim="800000"/>
            <a:headEnd/>
            <a:tailEnd/>
          </a:ln>
        </p:spPr>
        <p:txBody>
          <a:bodyPr wrap="square" anchor="b">
            <a:spAutoFit/>
          </a:bodyPr>
          <a:lstStyle/>
          <a:p>
            <a:pPr algn="l">
              <a:defRPr/>
            </a:pPr>
            <a:r>
              <a:rPr lang="en-US" sz="1100" dirty="0">
                <a:solidFill>
                  <a:schemeClr val="bg1"/>
                </a:solidFill>
              </a:rPr>
              <a:t>    </a:t>
            </a:r>
            <a:r>
              <a:rPr lang="en-US" sz="1100" b="0" i="0" dirty="0" err="1">
                <a:solidFill>
                  <a:schemeClr val="bg1"/>
                </a:solidFill>
                <a:latin typeface="Arial" panose="020B0604020202020204" pitchFamily="34" charset="0"/>
                <a:ea typeface="Open Sans Condensed Light" panose="020B0306030504020204" pitchFamily="34" charset="0"/>
                <a:cs typeface="Arial" panose="020B0604020202020204" pitchFamily="34" charset="0"/>
              </a:rPr>
              <a:t>www.herantis.com</a:t>
            </a:r>
            <a:endParaRPr lang="en-US" sz="1100" b="0" i="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A61A5449-C9A4-7748-A0D9-88FD465109EB}"/>
              </a:ext>
            </a:extLst>
          </p:cNvPr>
          <p:cNvSpPr txBox="1">
            <a:spLocks noChangeArrowheads="1"/>
          </p:cNvSpPr>
          <p:nvPr userDrawn="1"/>
        </p:nvSpPr>
        <p:spPr bwMode="auto">
          <a:xfrm>
            <a:off x="8289039" y="6408796"/>
            <a:ext cx="3750316" cy="223138"/>
          </a:xfrm>
          <a:prstGeom prst="rect">
            <a:avLst/>
          </a:prstGeom>
          <a:noFill/>
          <a:ln w="9525">
            <a:noFill/>
            <a:miter lim="800000"/>
            <a:headEnd/>
            <a:tailEnd/>
          </a:ln>
        </p:spPr>
        <p:txBody>
          <a:bodyPr wrap="square" anchor="b">
            <a:spAutoFit/>
          </a:bodyPr>
          <a:lstStyle/>
          <a:p>
            <a:pPr algn="ctr">
              <a:defRPr/>
            </a:pPr>
            <a:r>
              <a:rPr lang="en-US" sz="850" b="0" i="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 HERANTIS PHARMA Plc. All rights reserved. </a:t>
            </a:r>
          </a:p>
        </p:txBody>
      </p:sp>
      <p:pic>
        <p:nvPicPr>
          <p:cNvPr id="8" name="Picture 7">
            <a:extLst>
              <a:ext uri="{FF2B5EF4-FFF2-40B4-BE49-F238E27FC236}">
                <a16:creationId xmlns:a16="http://schemas.microsoft.com/office/drawing/2014/main" id="{F15DA943-9BCF-5A48-831D-099564A16F84}"/>
              </a:ext>
            </a:extLst>
          </p:cNvPr>
          <p:cNvPicPr>
            <a:picLocks noChangeAspect="1"/>
          </p:cNvPicPr>
          <p:nvPr userDrawn="1"/>
        </p:nvPicPr>
        <p:blipFill>
          <a:blip r:embed="rId3"/>
          <a:stretch>
            <a:fillRect/>
          </a:stretch>
        </p:blipFill>
        <p:spPr>
          <a:xfrm>
            <a:off x="911424" y="836712"/>
            <a:ext cx="3246120" cy="1954530"/>
          </a:xfrm>
          <a:prstGeom prst="rect">
            <a:avLst/>
          </a:prstGeom>
        </p:spPr>
      </p:pic>
      <p:sp>
        <p:nvSpPr>
          <p:cNvPr id="15" name="Otsikko 1">
            <a:extLst>
              <a:ext uri="{FF2B5EF4-FFF2-40B4-BE49-F238E27FC236}">
                <a16:creationId xmlns:a16="http://schemas.microsoft.com/office/drawing/2014/main" id="{4F80A948-C5D1-1D47-8A7B-1D14D8B31E47}"/>
              </a:ext>
            </a:extLst>
          </p:cNvPr>
          <p:cNvSpPr>
            <a:spLocks noGrp="1"/>
          </p:cNvSpPr>
          <p:nvPr>
            <p:ph type="ctrTitle" hasCustomPrompt="1"/>
          </p:nvPr>
        </p:nvSpPr>
        <p:spPr>
          <a:xfrm>
            <a:off x="1085758" y="2348880"/>
            <a:ext cx="2897451" cy="1588886"/>
          </a:xfrm>
          <a:prstGeom prst="rect">
            <a:avLst/>
          </a:prstGeom>
        </p:spPr>
        <p:txBody>
          <a:bodyPr/>
          <a:lstStyle>
            <a:lvl1pPr algn="ctr">
              <a:defRPr sz="3200" b="1" i="0">
                <a:solidFill>
                  <a:schemeClr val="bg1"/>
                </a:solidFill>
                <a:latin typeface="Arial Narrow" panose="020B0604020202020204" pitchFamily="34" charset="0"/>
                <a:cs typeface="Arial Narrow" panose="020B0604020202020204" pitchFamily="34" charset="0"/>
              </a:defRPr>
            </a:lvl1pPr>
          </a:lstStyle>
          <a:p>
            <a:r>
              <a:rPr lang="en-GB" dirty="0"/>
              <a:t>Click to edit </a:t>
            </a:r>
            <a:br>
              <a:rPr lang="en-GB" dirty="0"/>
            </a:br>
            <a:r>
              <a:rPr lang="en-GB" dirty="0"/>
              <a:t>Title headline</a:t>
            </a:r>
            <a:endParaRPr lang="fi-FI" dirty="0"/>
          </a:p>
        </p:txBody>
      </p:sp>
    </p:spTree>
    <p:extLst>
      <p:ext uri="{BB962C8B-B14F-4D97-AF65-F5344CB8AC3E}">
        <p14:creationId xmlns:p14="http://schemas.microsoft.com/office/powerpoint/2010/main" val="23883400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65" userDrawn="1">
          <p15:clr>
            <a:srgbClr val="FBAE40"/>
          </p15:clr>
        </p15:guide>
        <p15:guide id="3" pos="2525" userDrawn="1">
          <p15:clr>
            <a:srgbClr val="FBAE40"/>
          </p15:clr>
        </p15:guide>
        <p15:guide id="4" pos="15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Investors_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BE3FD1-2CC7-204E-9502-0A748AB5B5B6}"/>
              </a:ext>
            </a:extLst>
          </p:cNvPr>
          <p:cNvPicPr>
            <a:picLocks noChangeAspect="1"/>
          </p:cNvPicPr>
          <p:nvPr userDrawn="1"/>
        </p:nvPicPr>
        <p:blipFill>
          <a:blip r:embed="rId2"/>
          <a:stretch>
            <a:fillRect/>
          </a:stretch>
        </p:blipFill>
        <p:spPr>
          <a:xfrm>
            <a:off x="2591" y="9447"/>
            <a:ext cx="12276836" cy="6889623"/>
          </a:xfrm>
          <a:prstGeom prst="rect">
            <a:avLst/>
          </a:prstGeom>
        </p:spPr>
      </p:pic>
      <p:sp>
        <p:nvSpPr>
          <p:cNvPr id="2" name="Otsikko 1"/>
          <p:cNvSpPr>
            <a:spLocks noGrp="1"/>
          </p:cNvSpPr>
          <p:nvPr>
            <p:ph type="ctrTitle"/>
          </p:nvPr>
        </p:nvSpPr>
        <p:spPr>
          <a:xfrm>
            <a:off x="750277" y="327946"/>
            <a:ext cx="10691446" cy="1017020"/>
          </a:xfrm>
          <a:prstGeom prst="rect">
            <a:avLst/>
          </a:prstGeom>
        </p:spPr>
        <p:txBody>
          <a:bodyPr/>
          <a:lstStyle>
            <a:lvl1pPr algn="ctr">
              <a:defRPr sz="4000" b="1" i="0">
                <a:solidFill>
                  <a:schemeClr val="bg1"/>
                </a:solidFill>
                <a:latin typeface="Arial Narrow" panose="020B0604020202020204" pitchFamily="34" charset="0"/>
                <a:cs typeface="Arial Narrow" panose="020B0604020202020204" pitchFamily="34" charset="0"/>
              </a:defRPr>
            </a:lvl1pPr>
          </a:lstStyle>
          <a:p>
            <a:r>
              <a:rPr lang="en-GB" dirty="0"/>
              <a:t>Click to edit Master title style</a:t>
            </a:r>
            <a:endParaRPr lang="fi-FI" dirty="0"/>
          </a:p>
        </p:txBody>
      </p:sp>
      <p:sp>
        <p:nvSpPr>
          <p:cNvPr id="3" name="Alaotsikko 2"/>
          <p:cNvSpPr>
            <a:spLocks noGrp="1"/>
          </p:cNvSpPr>
          <p:nvPr>
            <p:ph type="subTitle" idx="1"/>
          </p:nvPr>
        </p:nvSpPr>
        <p:spPr>
          <a:xfrm>
            <a:off x="750277" y="1408066"/>
            <a:ext cx="10691446" cy="990600"/>
          </a:xfrm>
          <a:prstGeom prst="rect">
            <a:avLst/>
          </a:prstGeom>
        </p:spPr>
        <p:txBody>
          <a:bodyPr/>
          <a:lstStyle>
            <a:lvl1pPr marL="0" indent="0" algn="ctr">
              <a:buNone/>
              <a:defRPr sz="1900">
                <a:solidFill>
                  <a:schemeClr val="bg1"/>
                </a:solidFill>
              </a:defRPr>
            </a:lvl1pPr>
            <a:lvl2pPr marL="457235" indent="0" algn="ctr">
              <a:buNone/>
              <a:defRPr/>
            </a:lvl2pPr>
            <a:lvl3pPr marL="914469" indent="0" algn="ctr">
              <a:buNone/>
              <a:defRPr/>
            </a:lvl3pPr>
            <a:lvl4pPr marL="1371702" indent="0" algn="ctr">
              <a:buNone/>
              <a:defRPr/>
            </a:lvl4pPr>
            <a:lvl5pPr marL="1828938" indent="0" algn="ctr">
              <a:buNone/>
              <a:defRPr/>
            </a:lvl5pPr>
            <a:lvl6pPr marL="2286171" indent="0" algn="ctr">
              <a:buNone/>
              <a:defRPr/>
            </a:lvl6pPr>
            <a:lvl7pPr marL="2743405" indent="0" algn="ctr">
              <a:buNone/>
              <a:defRPr/>
            </a:lvl7pPr>
            <a:lvl8pPr marL="3200640" indent="0" algn="ctr">
              <a:buNone/>
              <a:defRPr/>
            </a:lvl8pPr>
            <a:lvl9pPr marL="3657873" indent="0" algn="ctr">
              <a:buNone/>
              <a:defRPr/>
            </a:lvl9pPr>
          </a:lstStyle>
          <a:p>
            <a:r>
              <a:rPr lang="en-GB"/>
              <a:t>Click to edit Master subtitle style</a:t>
            </a:r>
            <a:endParaRPr lang="fi-FI" dirty="0"/>
          </a:p>
        </p:txBody>
      </p:sp>
      <p:sp>
        <p:nvSpPr>
          <p:cNvPr id="14" name="Text Box 11">
            <a:extLst>
              <a:ext uri="{FF2B5EF4-FFF2-40B4-BE49-F238E27FC236}">
                <a16:creationId xmlns:a16="http://schemas.microsoft.com/office/drawing/2014/main" id="{62E16D43-29A5-8640-96BC-5C855A0DAB47}"/>
              </a:ext>
            </a:extLst>
          </p:cNvPr>
          <p:cNvSpPr txBox="1">
            <a:spLocks noChangeArrowheads="1"/>
          </p:cNvSpPr>
          <p:nvPr userDrawn="1"/>
        </p:nvSpPr>
        <p:spPr bwMode="auto">
          <a:xfrm>
            <a:off x="7176120" y="6370324"/>
            <a:ext cx="2392881" cy="261610"/>
          </a:xfrm>
          <a:prstGeom prst="rect">
            <a:avLst/>
          </a:prstGeom>
          <a:noFill/>
          <a:ln w="9525">
            <a:noFill/>
            <a:miter lim="800000"/>
            <a:headEnd/>
            <a:tailEnd/>
          </a:ln>
        </p:spPr>
        <p:txBody>
          <a:bodyPr wrap="square" anchor="b">
            <a:spAutoFit/>
          </a:bodyPr>
          <a:lstStyle/>
          <a:p>
            <a:pPr algn="l">
              <a:defRPr/>
            </a:pPr>
            <a:r>
              <a:rPr lang="en-US" sz="1100" dirty="0">
                <a:solidFill>
                  <a:schemeClr val="bg1"/>
                </a:solidFill>
              </a:rPr>
              <a:t>    </a:t>
            </a:r>
            <a:r>
              <a:rPr lang="en-US" sz="1100" b="0" i="0" dirty="0" err="1">
                <a:solidFill>
                  <a:schemeClr val="bg1"/>
                </a:solidFill>
                <a:latin typeface="Arial" panose="020B0604020202020204" pitchFamily="34" charset="0"/>
                <a:ea typeface="Open Sans Condensed Light" panose="020B0306030504020204" pitchFamily="34" charset="0"/>
                <a:cs typeface="Arial" panose="020B0604020202020204" pitchFamily="34" charset="0"/>
              </a:rPr>
              <a:t>www.herantis.com</a:t>
            </a:r>
            <a:endParaRPr lang="en-US" sz="1100" b="0" i="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A61A5449-C9A4-7748-A0D9-88FD465109EB}"/>
              </a:ext>
            </a:extLst>
          </p:cNvPr>
          <p:cNvSpPr txBox="1">
            <a:spLocks noChangeArrowheads="1"/>
          </p:cNvSpPr>
          <p:nvPr userDrawn="1"/>
        </p:nvSpPr>
        <p:spPr bwMode="auto">
          <a:xfrm>
            <a:off x="8289039" y="6408796"/>
            <a:ext cx="3750316" cy="223138"/>
          </a:xfrm>
          <a:prstGeom prst="rect">
            <a:avLst/>
          </a:prstGeom>
          <a:noFill/>
          <a:ln w="9525">
            <a:noFill/>
            <a:miter lim="800000"/>
            <a:headEnd/>
            <a:tailEnd/>
          </a:ln>
        </p:spPr>
        <p:txBody>
          <a:bodyPr wrap="square" anchor="b">
            <a:spAutoFit/>
          </a:bodyPr>
          <a:lstStyle/>
          <a:p>
            <a:pPr algn="ctr">
              <a:defRPr/>
            </a:pPr>
            <a:r>
              <a:rPr lang="en-US" sz="850" b="0" i="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 HERANTIS PHARMA Plc. All rights reserved. </a:t>
            </a:r>
          </a:p>
        </p:txBody>
      </p:sp>
      <p:pic>
        <p:nvPicPr>
          <p:cNvPr id="8" name="Picture 7">
            <a:extLst>
              <a:ext uri="{FF2B5EF4-FFF2-40B4-BE49-F238E27FC236}">
                <a16:creationId xmlns:a16="http://schemas.microsoft.com/office/drawing/2014/main" id="{F15DA943-9BCF-5A48-831D-099564A16F84}"/>
              </a:ext>
            </a:extLst>
          </p:cNvPr>
          <p:cNvPicPr>
            <a:picLocks noChangeAspect="1"/>
          </p:cNvPicPr>
          <p:nvPr userDrawn="1"/>
        </p:nvPicPr>
        <p:blipFill>
          <a:blip r:embed="rId3"/>
          <a:stretch>
            <a:fillRect/>
          </a:stretch>
        </p:blipFill>
        <p:spPr>
          <a:xfrm>
            <a:off x="750277" y="5508064"/>
            <a:ext cx="2885440" cy="1737360"/>
          </a:xfrm>
          <a:prstGeom prst="rect">
            <a:avLst/>
          </a:prstGeom>
        </p:spPr>
      </p:pic>
      <p:sp>
        <p:nvSpPr>
          <p:cNvPr id="9" name="Tekstin paikkamerkki 2">
            <a:extLst>
              <a:ext uri="{FF2B5EF4-FFF2-40B4-BE49-F238E27FC236}">
                <a16:creationId xmlns:a16="http://schemas.microsoft.com/office/drawing/2014/main" id="{F130C032-B1C6-6D44-8825-34C2C96568FC}"/>
              </a:ext>
            </a:extLst>
          </p:cNvPr>
          <p:cNvSpPr>
            <a:spLocks noGrp="1"/>
          </p:cNvSpPr>
          <p:nvPr>
            <p:ph type="body" sz="half" idx="10" hasCustomPrompt="1"/>
          </p:nvPr>
        </p:nvSpPr>
        <p:spPr>
          <a:xfrm>
            <a:off x="750277" y="2103124"/>
            <a:ext cx="5251938" cy="4267200"/>
          </a:xfrm>
          <a:prstGeom prst="rect">
            <a:avLst/>
          </a:prstGeom>
        </p:spPr>
        <p:txBody>
          <a:bodyPr/>
          <a:lstStyle>
            <a:lvl1pPr marL="342925" indent="-342925">
              <a:buFont typeface="Arial" panose="020B0604020202020204" pitchFamily="34" charset="0"/>
              <a:buChar char="•"/>
              <a:defRPr>
                <a:solidFill>
                  <a:schemeClr val="bg1"/>
                </a:solidFill>
              </a:defRPr>
            </a:lvl1pPr>
            <a:lvl2pPr>
              <a:defRPr>
                <a:solidFill>
                  <a:schemeClr val="bg1"/>
                </a:solidFill>
              </a:defRPr>
            </a:lvl2pPr>
            <a:lvl3pPr>
              <a:defRPr>
                <a:solidFill>
                  <a:srgbClr val="235A8B"/>
                </a:solidFill>
              </a:defRPr>
            </a:lvl3pPr>
            <a:lvl5pPr>
              <a:defRPr>
                <a:solidFill>
                  <a:srgbClr val="235A8B"/>
                </a:solidFil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37429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59D5-5DE3-034E-B2F9-7BA8720632DB}"/>
              </a:ext>
            </a:extLst>
          </p:cNvPr>
          <p:cNvSpPr>
            <a:spLocks noGrp="1"/>
          </p:cNvSpPr>
          <p:nvPr>
            <p:ph type="title"/>
          </p:nvPr>
        </p:nvSpPr>
        <p:spPr>
          <a:xfrm>
            <a:off x="428975" y="68477"/>
            <a:ext cx="11424887" cy="1002147"/>
          </a:xfrm>
        </p:spPr>
        <p:txBody>
          <a:bodyPr/>
          <a:lstStyle/>
          <a:p>
            <a:r>
              <a:rPr lang="en-GB" dirty="0"/>
              <a:t>Click to edit Master title style</a:t>
            </a:r>
            <a:endParaRPr lang="en-FI" dirty="0"/>
          </a:p>
        </p:txBody>
      </p:sp>
      <p:sp>
        <p:nvSpPr>
          <p:cNvPr id="3" name="Footer Placeholder 2">
            <a:extLst>
              <a:ext uri="{FF2B5EF4-FFF2-40B4-BE49-F238E27FC236}">
                <a16:creationId xmlns:a16="http://schemas.microsoft.com/office/drawing/2014/main" id="{09023C00-79A6-C845-A58A-C4F74AD00149}"/>
              </a:ext>
            </a:extLst>
          </p:cNvPr>
          <p:cNvSpPr>
            <a:spLocks noGrp="1"/>
          </p:cNvSpPr>
          <p:nvPr>
            <p:ph type="ftr" sz="quarter" idx="10"/>
          </p:nvPr>
        </p:nvSpPr>
        <p:spPr/>
        <p:txBody>
          <a:bodyPr/>
          <a:lstStyle/>
          <a:p>
            <a:pPr algn="l">
              <a:tabLst>
                <a:tab pos="4038600" algn="l"/>
                <a:tab pos="6662738" algn="l"/>
                <a:tab pos="6797675" algn="l"/>
              </a:tabLst>
            </a:pPr>
            <a:endParaRPr lang="en-US" dirty="0"/>
          </a:p>
        </p:txBody>
      </p:sp>
      <p:sp>
        <p:nvSpPr>
          <p:cNvPr id="4" name="Slide Number Placeholder 3">
            <a:extLst>
              <a:ext uri="{FF2B5EF4-FFF2-40B4-BE49-F238E27FC236}">
                <a16:creationId xmlns:a16="http://schemas.microsoft.com/office/drawing/2014/main" id="{CB8C5366-56D5-014C-8176-F8036628589B}"/>
              </a:ext>
            </a:extLst>
          </p:cNvPr>
          <p:cNvSpPr>
            <a:spLocks noGrp="1"/>
          </p:cNvSpPr>
          <p:nvPr>
            <p:ph type="sldNum" sz="quarter" idx="11"/>
          </p:nvPr>
        </p:nvSpPr>
        <p:spPr/>
        <p:txBody>
          <a:bodyPr/>
          <a:lstStyle/>
          <a:p>
            <a:endParaRPr lang="en-FI" dirty="0"/>
          </a:p>
        </p:txBody>
      </p:sp>
      <p:sp>
        <p:nvSpPr>
          <p:cNvPr id="6" name="Content Placeholder 5">
            <a:extLst>
              <a:ext uri="{FF2B5EF4-FFF2-40B4-BE49-F238E27FC236}">
                <a16:creationId xmlns:a16="http://schemas.microsoft.com/office/drawing/2014/main" id="{EDD67763-AC64-5A42-B64F-CB8ACEF7AB32}"/>
              </a:ext>
            </a:extLst>
          </p:cNvPr>
          <p:cNvSpPr>
            <a:spLocks noGrp="1"/>
          </p:cNvSpPr>
          <p:nvPr>
            <p:ph sz="quarter" idx="12"/>
          </p:nvPr>
        </p:nvSpPr>
        <p:spPr>
          <a:xfrm>
            <a:off x="428625" y="1236518"/>
            <a:ext cx="11425238" cy="5045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dirty="0"/>
          </a:p>
        </p:txBody>
      </p:sp>
    </p:spTree>
    <p:extLst>
      <p:ext uri="{BB962C8B-B14F-4D97-AF65-F5344CB8AC3E}">
        <p14:creationId xmlns:p14="http://schemas.microsoft.com/office/powerpoint/2010/main" val="31636469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color slide background">
    <p:bg>
      <p:bgPr>
        <a:gradFill>
          <a:gsLst>
            <a:gs pos="0">
              <a:srgbClr val="00072F"/>
            </a:gs>
            <a:gs pos="99000">
              <a:srgbClr val="3DA3DF"/>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D5BA-5C28-5B4F-B3DE-AF83C50F4507}"/>
              </a:ext>
            </a:extLst>
          </p:cNvPr>
          <p:cNvSpPr>
            <a:spLocks noGrp="1"/>
          </p:cNvSpPr>
          <p:nvPr>
            <p:ph type="title"/>
          </p:nvPr>
        </p:nvSpPr>
        <p:spPr/>
        <p:txBody>
          <a:bodyPr/>
          <a:lstStyle/>
          <a:p>
            <a:r>
              <a:rPr lang="en-GB"/>
              <a:t>Click to edit Master title style</a:t>
            </a:r>
            <a:endParaRPr lang="en-FI"/>
          </a:p>
        </p:txBody>
      </p:sp>
      <p:sp>
        <p:nvSpPr>
          <p:cNvPr id="3" name="Footer Placeholder 2">
            <a:extLst>
              <a:ext uri="{FF2B5EF4-FFF2-40B4-BE49-F238E27FC236}">
                <a16:creationId xmlns:a16="http://schemas.microsoft.com/office/drawing/2014/main" id="{6AFD452C-BF1E-054D-9399-2EBBC37A11AD}"/>
              </a:ext>
            </a:extLst>
          </p:cNvPr>
          <p:cNvSpPr>
            <a:spLocks noGrp="1"/>
          </p:cNvSpPr>
          <p:nvPr>
            <p:ph type="ftr" sz="quarter" idx="10"/>
          </p:nvPr>
        </p:nvSpPr>
        <p:spPr/>
        <p:txBody>
          <a:bodyPr/>
          <a:lstStyle/>
          <a:p>
            <a:pPr algn="l">
              <a:tabLst>
                <a:tab pos="4038600" algn="l"/>
                <a:tab pos="6662738" algn="l"/>
                <a:tab pos="6797675" algn="l"/>
              </a:tabLst>
            </a:pPr>
            <a:r>
              <a:rPr lang="en-US" dirty="0"/>
              <a:t>© 2014-2022 HERANTIS PHARMA Plc. All rights reserved. 	</a:t>
            </a:r>
            <a:r>
              <a:rPr lang="en-FI" dirty="0"/>
              <a:t>C O N F I D E N T I A L</a:t>
            </a:r>
            <a:r>
              <a:rPr lang="en-US" dirty="0"/>
              <a:t> 	 </a:t>
            </a:r>
            <a:r>
              <a:rPr lang="en-US" dirty="0" err="1"/>
              <a:t>www.herantis.com</a:t>
            </a:r>
            <a:endParaRPr lang="en-US" dirty="0"/>
          </a:p>
        </p:txBody>
      </p:sp>
      <p:sp>
        <p:nvSpPr>
          <p:cNvPr id="4" name="Slide Number Placeholder 3">
            <a:extLst>
              <a:ext uri="{FF2B5EF4-FFF2-40B4-BE49-F238E27FC236}">
                <a16:creationId xmlns:a16="http://schemas.microsoft.com/office/drawing/2014/main" id="{1087218B-2DA5-EA46-A7C5-F016959C99B0}"/>
              </a:ext>
            </a:extLst>
          </p:cNvPr>
          <p:cNvSpPr>
            <a:spLocks noGrp="1"/>
          </p:cNvSpPr>
          <p:nvPr>
            <p:ph type="sldNum" sz="quarter" idx="11"/>
          </p:nvPr>
        </p:nvSpPr>
        <p:spPr/>
        <p:txBody>
          <a:bodyPr/>
          <a:lstStyle/>
          <a:p>
            <a:fld id="{35FD5562-4AAE-B046-84BB-FD3602AFBD21}" type="slidenum">
              <a:rPr lang="en-FI" smtClean="0"/>
              <a:pPr/>
              <a:t>‹nr.›</a:t>
            </a:fld>
            <a:endParaRPr lang="en-FI" dirty="0"/>
          </a:p>
        </p:txBody>
      </p:sp>
      <p:sp>
        <p:nvSpPr>
          <p:cNvPr id="8" name="Text Placeholder 7">
            <a:extLst>
              <a:ext uri="{FF2B5EF4-FFF2-40B4-BE49-F238E27FC236}">
                <a16:creationId xmlns:a16="http://schemas.microsoft.com/office/drawing/2014/main" id="{61265CF2-CFC6-9041-BBB8-1FCB18083A44}"/>
              </a:ext>
            </a:extLst>
          </p:cNvPr>
          <p:cNvSpPr>
            <a:spLocks noGrp="1"/>
          </p:cNvSpPr>
          <p:nvPr>
            <p:ph type="body" sz="quarter" idx="12"/>
          </p:nvPr>
        </p:nvSpPr>
        <p:spPr>
          <a:xfrm>
            <a:off x="428686" y="1298864"/>
            <a:ext cx="11385488" cy="501938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5"/>
            <a:r>
              <a:rPr lang="en-GB" dirty="0"/>
              <a:t>Fifth level</a:t>
            </a:r>
            <a:endParaRPr lang="en-FI" dirty="0"/>
          </a:p>
        </p:txBody>
      </p:sp>
    </p:spTree>
    <p:extLst>
      <p:ext uri="{BB962C8B-B14F-4D97-AF65-F5344CB8AC3E}">
        <p14:creationId xmlns:p14="http://schemas.microsoft.com/office/powerpoint/2010/main" val="1374767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a:lstStyle/>
          <a:p>
            <a:endParaRPr lang="en-ZA" dirty="0"/>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a:lstStyle/>
          <a:p>
            <a:endParaRPr lang="en-ZA" dirty="0"/>
          </a:p>
        </p:txBody>
      </p:sp>
    </p:spTree>
    <p:extLst>
      <p:ext uri="{BB962C8B-B14F-4D97-AF65-F5344CB8AC3E}">
        <p14:creationId xmlns:p14="http://schemas.microsoft.com/office/powerpoint/2010/main" val="75664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Investors_Title_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5DA943-9BCF-5A48-831D-099564A16F84}"/>
              </a:ext>
            </a:extLst>
          </p:cNvPr>
          <p:cNvPicPr>
            <a:picLocks noChangeAspect="1"/>
          </p:cNvPicPr>
          <p:nvPr userDrawn="1"/>
        </p:nvPicPr>
        <p:blipFill>
          <a:blip r:embed="rId2"/>
          <a:stretch>
            <a:fillRect/>
          </a:stretch>
        </p:blipFill>
        <p:spPr>
          <a:xfrm>
            <a:off x="839416" y="5653211"/>
            <a:ext cx="2376264" cy="1430779"/>
          </a:xfrm>
          <a:prstGeom prst="rect">
            <a:avLst/>
          </a:prstGeom>
        </p:spPr>
      </p:pic>
      <p:sp>
        <p:nvSpPr>
          <p:cNvPr id="5" name="Title 1">
            <a:extLst>
              <a:ext uri="{FF2B5EF4-FFF2-40B4-BE49-F238E27FC236}">
                <a16:creationId xmlns:a16="http://schemas.microsoft.com/office/drawing/2014/main" id="{BC6901FC-D0B0-0843-A486-8891EBF6FF20}"/>
              </a:ext>
            </a:extLst>
          </p:cNvPr>
          <p:cNvSpPr txBox="1">
            <a:spLocks/>
          </p:cNvSpPr>
          <p:nvPr userDrawn="1"/>
        </p:nvSpPr>
        <p:spPr bwMode="auto">
          <a:xfrm>
            <a:off x="767408" y="534787"/>
            <a:ext cx="10691446" cy="101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300" b="1" i="0">
                <a:solidFill>
                  <a:srgbClr val="1C4A9B"/>
                </a:solidFill>
                <a:latin typeface="Arial Narrow" panose="020B0604020202020204" pitchFamily="34" charset="0"/>
                <a:ea typeface="Open Sans Condensed Light" panose="020B0306030504020204" pitchFamily="34" charset="0"/>
                <a:cs typeface="Arial Narrow" panose="020B0604020202020204" pitchFamily="34" charset="0"/>
              </a:defRPr>
            </a:lvl1pPr>
            <a:lvl2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2pPr>
            <a:lvl3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3pPr>
            <a:lvl4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4pPr>
            <a:lvl5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5pPr>
            <a:lvl6pPr marL="457235"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6pPr>
            <a:lvl7pPr marL="914469"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7pPr>
            <a:lvl8pPr marL="1371702"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8pPr>
            <a:lvl9pPr marL="1828938"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9pPr>
          </a:lstStyle>
          <a:p>
            <a:endParaRPr lang="en-US" sz="3700" kern="0" dirty="0">
              <a:solidFill>
                <a:srgbClr val="235A8B"/>
              </a:solidFill>
            </a:endParaRPr>
          </a:p>
        </p:txBody>
      </p:sp>
      <p:sp>
        <p:nvSpPr>
          <p:cNvPr id="11" name="TextBox 10">
            <a:extLst>
              <a:ext uri="{FF2B5EF4-FFF2-40B4-BE49-F238E27FC236}">
                <a16:creationId xmlns:a16="http://schemas.microsoft.com/office/drawing/2014/main" id="{7369AA9C-5112-FE4F-ACCF-4826D50955BC}"/>
              </a:ext>
            </a:extLst>
          </p:cNvPr>
          <p:cNvSpPr txBox="1"/>
          <p:nvPr userDrawn="1"/>
        </p:nvSpPr>
        <p:spPr>
          <a:xfrm>
            <a:off x="7010165" y="3420138"/>
            <a:ext cx="3877674" cy="338554"/>
          </a:xfrm>
          <a:prstGeom prst="rect">
            <a:avLst/>
          </a:prstGeom>
          <a:solidFill>
            <a:srgbClr val="6E94B3">
              <a:alpha val="0"/>
            </a:srgbClr>
          </a:solidFill>
        </p:spPr>
        <p:txBody>
          <a:bodyPr wrap="square">
            <a:spAutoFit/>
          </a:bodyPr>
          <a:lstStyle/>
          <a:p>
            <a:endParaRPr lang="nb-NO" sz="1600" dirty="0">
              <a:latin typeface="Arial Regular"/>
              <a:ea typeface="Roboto Light" panose="02000000000000000000" pitchFamily="2" charset="0"/>
            </a:endParaRPr>
          </a:p>
        </p:txBody>
      </p:sp>
      <p:sp>
        <p:nvSpPr>
          <p:cNvPr id="3" name="Title 2">
            <a:extLst>
              <a:ext uri="{FF2B5EF4-FFF2-40B4-BE49-F238E27FC236}">
                <a16:creationId xmlns:a16="http://schemas.microsoft.com/office/drawing/2014/main" id="{0443E357-92B0-4E47-AA40-B9302351F711}"/>
              </a:ext>
            </a:extLst>
          </p:cNvPr>
          <p:cNvSpPr>
            <a:spLocks noGrp="1"/>
          </p:cNvSpPr>
          <p:nvPr>
            <p:ph type="title"/>
          </p:nvPr>
        </p:nvSpPr>
        <p:spPr/>
        <p:txBody>
          <a:bodyPr/>
          <a:lstStyle>
            <a:lvl1pPr>
              <a:defRPr>
                <a:solidFill>
                  <a:srgbClr val="235A8B"/>
                </a:solidFill>
              </a:defRPr>
            </a:lvl1pPr>
          </a:lstStyle>
          <a:p>
            <a:r>
              <a:rPr lang="en-US" dirty="0"/>
              <a:t>Click to edit Master title style</a:t>
            </a:r>
          </a:p>
        </p:txBody>
      </p:sp>
      <p:sp>
        <p:nvSpPr>
          <p:cNvPr id="21" name="Content Placeholder 20">
            <a:extLst>
              <a:ext uri="{FF2B5EF4-FFF2-40B4-BE49-F238E27FC236}">
                <a16:creationId xmlns:a16="http://schemas.microsoft.com/office/drawing/2014/main" id="{8ACF3831-3EE2-C84D-B95B-1B72037E7526}"/>
              </a:ext>
            </a:extLst>
          </p:cNvPr>
          <p:cNvSpPr>
            <a:spLocks noGrp="1"/>
          </p:cNvSpPr>
          <p:nvPr>
            <p:ph sz="quarter" idx="10"/>
          </p:nvPr>
        </p:nvSpPr>
        <p:spPr>
          <a:xfrm>
            <a:off x="7100419" y="2188838"/>
            <a:ext cx="3697165" cy="3605530"/>
          </a:xfrm>
        </p:spPr>
        <p:txBody>
          <a:bodyPr/>
          <a:lstStyle>
            <a:lvl3pPr>
              <a:defRPr>
                <a:solidFill>
                  <a:srgbClr val="235A8B"/>
                </a:solidFill>
              </a:defRPr>
            </a:lvl3pPr>
            <a:lvl5pPr>
              <a:defRPr>
                <a:solidFill>
                  <a:srgbClr val="235A8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84F2A300-6E95-054E-8348-B498F6B59C8E}"/>
              </a:ext>
            </a:extLst>
          </p:cNvPr>
          <p:cNvSpPr>
            <a:spLocks noGrp="1"/>
          </p:cNvSpPr>
          <p:nvPr>
            <p:ph sz="quarter" idx="11"/>
          </p:nvPr>
        </p:nvSpPr>
        <p:spPr>
          <a:xfrm>
            <a:off x="1894756" y="2188838"/>
            <a:ext cx="3697165" cy="3605530"/>
          </a:xfrm>
        </p:spPr>
        <p:txBody>
          <a:bodyPr/>
          <a:lstStyle>
            <a:lvl3pPr>
              <a:defRPr>
                <a:solidFill>
                  <a:srgbClr val="235A8B"/>
                </a:solidFill>
              </a:defRPr>
            </a:lvl3pPr>
            <a:lvl5pPr>
              <a:defRPr>
                <a:solidFill>
                  <a:srgbClr val="235A8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Box 11">
            <a:extLst>
              <a:ext uri="{FF2B5EF4-FFF2-40B4-BE49-F238E27FC236}">
                <a16:creationId xmlns:a16="http://schemas.microsoft.com/office/drawing/2014/main" id="{2F874376-878B-8540-8B52-1DBAE01B995A}"/>
              </a:ext>
            </a:extLst>
          </p:cNvPr>
          <p:cNvSpPr txBox="1">
            <a:spLocks noChangeArrowheads="1"/>
          </p:cNvSpPr>
          <p:nvPr userDrawn="1"/>
        </p:nvSpPr>
        <p:spPr bwMode="auto">
          <a:xfrm>
            <a:off x="7536160" y="6419686"/>
            <a:ext cx="4082225" cy="230832"/>
          </a:xfrm>
          <a:prstGeom prst="rect">
            <a:avLst/>
          </a:prstGeom>
          <a:noFill/>
          <a:ln w="9525">
            <a:noFill/>
            <a:miter lim="800000"/>
            <a:headEnd/>
            <a:tailEnd/>
          </a:ln>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900" b="0" i="0" dirty="0" err="1">
                <a:solidFill>
                  <a:srgbClr val="235A8B"/>
                </a:solidFill>
                <a:latin typeface="Arial" panose="020B0604020202020204" pitchFamily="34" charset="0"/>
                <a:ea typeface="Open Sans Condensed Light" panose="020B0306030504020204" pitchFamily="34" charset="0"/>
                <a:cs typeface="Arial" panose="020B0604020202020204" pitchFamily="34" charset="0"/>
              </a:rPr>
              <a:t>www.herantis.com</a:t>
            </a:r>
            <a:r>
              <a:rPr lang="en-US" sz="900" b="0" i="0" baseline="0" dirty="0">
                <a:solidFill>
                  <a:srgbClr val="235A8B"/>
                </a:solidFill>
                <a:latin typeface="Arial" panose="020B0604020202020204" pitchFamily="34" charset="0"/>
                <a:ea typeface="Open Sans Condensed Light" panose="020B0306030504020204" pitchFamily="34" charset="0"/>
                <a:cs typeface="Arial" panose="020B0604020202020204" pitchFamily="34" charset="0"/>
              </a:rPr>
              <a:t> </a:t>
            </a:r>
            <a:r>
              <a:rPr lang="en-US" sz="850" b="0" i="0" baseline="0" dirty="0">
                <a:solidFill>
                  <a:srgbClr val="235A8B"/>
                </a:solidFill>
                <a:latin typeface="Arial" panose="020B0604020202020204" pitchFamily="34" charset="0"/>
                <a:ea typeface="Open Sans Condensed Light" panose="020B0306030504020204" pitchFamily="34" charset="0"/>
                <a:cs typeface="Arial" panose="020B0604020202020204" pitchFamily="34" charset="0"/>
              </a:rPr>
              <a:t>©HERANTIS PHARMA Plc. All rights reserved. </a:t>
            </a:r>
          </a:p>
        </p:txBody>
      </p:sp>
    </p:spTree>
    <p:extLst>
      <p:ext uri="{BB962C8B-B14F-4D97-AF65-F5344CB8AC3E}">
        <p14:creationId xmlns:p14="http://schemas.microsoft.com/office/powerpoint/2010/main" val="349138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Investors_Title_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6901FC-D0B0-0843-A486-8891EBF6FF20}"/>
              </a:ext>
            </a:extLst>
          </p:cNvPr>
          <p:cNvSpPr txBox="1">
            <a:spLocks/>
          </p:cNvSpPr>
          <p:nvPr userDrawn="1"/>
        </p:nvSpPr>
        <p:spPr bwMode="auto">
          <a:xfrm>
            <a:off x="767408" y="534787"/>
            <a:ext cx="10691446" cy="101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300" b="1" i="0">
                <a:solidFill>
                  <a:srgbClr val="1C4A9B"/>
                </a:solidFill>
                <a:latin typeface="Arial Narrow" panose="020B0604020202020204" pitchFamily="34" charset="0"/>
                <a:ea typeface="Open Sans Condensed Light" panose="020B0306030504020204" pitchFamily="34" charset="0"/>
                <a:cs typeface="Arial Narrow" panose="020B0604020202020204" pitchFamily="34" charset="0"/>
              </a:defRPr>
            </a:lvl1pPr>
            <a:lvl2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2pPr>
            <a:lvl3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3pPr>
            <a:lvl4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4pPr>
            <a:lvl5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5pPr>
            <a:lvl6pPr marL="457235"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6pPr>
            <a:lvl7pPr marL="914469"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7pPr>
            <a:lvl8pPr marL="1371702"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8pPr>
            <a:lvl9pPr marL="1828938"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9pPr>
          </a:lstStyle>
          <a:p>
            <a:endParaRPr lang="en-US" sz="3700" kern="0" dirty="0">
              <a:solidFill>
                <a:srgbClr val="235A8B"/>
              </a:solidFill>
            </a:endParaRPr>
          </a:p>
        </p:txBody>
      </p:sp>
      <p:sp>
        <p:nvSpPr>
          <p:cNvPr id="11" name="TextBox 10">
            <a:extLst>
              <a:ext uri="{FF2B5EF4-FFF2-40B4-BE49-F238E27FC236}">
                <a16:creationId xmlns:a16="http://schemas.microsoft.com/office/drawing/2014/main" id="{7369AA9C-5112-FE4F-ACCF-4826D50955BC}"/>
              </a:ext>
            </a:extLst>
          </p:cNvPr>
          <p:cNvSpPr txBox="1"/>
          <p:nvPr userDrawn="1"/>
        </p:nvSpPr>
        <p:spPr>
          <a:xfrm>
            <a:off x="7010165" y="3420138"/>
            <a:ext cx="3877674" cy="338554"/>
          </a:xfrm>
          <a:prstGeom prst="rect">
            <a:avLst/>
          </a:prstGeom>
          <a:solidFill>
            <a:srgbClr val="6E94B3">
              <a:alpha val="0"/>
            </a:srgbClr>
          </a:solidFill>
        </p:spPr>
        <p:txBody>
          <a:bodyPr wrap="square">
            <a:spAutoFit/>
          </a:bodyPr>
          <a:lstStyle/>
          <a:p>
            <a:endParaRPr lang="nb-NO" sz="1600" dirty="0">
              <a:latin typeface="Arial Regular"/>
              <a:ea typeface="Roboto Light" panose="02000000000000000000" pitchFamily="2" charset="0"/>
            </a:endParaRPr>
          </a:p>
        </p:txBody>
      </p:sp>
      <p:sp>
        <p:nvSpPr>
          <p:cNvPr id="3" name="Title 2">
            <a:extLst>
              <a:ext uri="{FF2B5EF4-FFF2-40B4-BE49-F238E27FC236}">
                <a16:creationId xmlns:a16="http://schemas.microsoft.com/office/drawing/2014/main" id="{0443E357-92B0-4E47-AA40-B9302351F711}"/>
              </a:ext>
            </a:extLst>
          </p:cNvPr>
          <p:cNvSpPr>
            <a:spLocks noGrp="1"/>
          </p:cNvSpPr>
          <p:nvPr>
            <p:ph type="title"/>
          </p:nvPr>
        </p:nvSpPr>
        <p:spPr/>
        <p:txBody>
          <a:bodyPr/>
          <a:lstStyle>
            <a:lvl1pPr>
              <a:defRPr>
                <a:solidFill>
                  <a:srgbClr val="235A8B"/>
                </a:solidFill>
              </a:defRPr>
            </a:lvl1pPr>
          </a:lstStyle>
          <a:p>
            <a:r>
              <a:rPr lang="en-US" dirty="0"/>
              <a:t>Click to edit Master title style</a:t>
            </a:r>
          </a:p>
        </p:txBody>
      </p:sp>
      <p:sp>
        <p:nvSpPr>
          <p:cNvPr id="21" name="Content Placeholder 20">
            <a:extLst>
              <a:ext uri="{FF2B5EF4-FFF2-40B4-BE49-F238E27FC236}">
                <a16:creationId xmlns:a16="http://schemas.microsoft.com/office/drawing/2014/main" id="{8ACF3831-3EE2-C84D-B95B-1B72037E7526}"/>
              </a:ext>
            </a:extLst>
          </p:cNvPr>
          <p:cNvSpPr>
            <a:spLocks noGrp="1"/>
          </p:cNvSpPr>
          <p:nvPr>
            <p:ph sz="quarter" idx="10"/>
          </p:nvPr>
        </p:nvSpPr>
        <p:spPr>
          <a:xfrm>
            <a:off x="7100419" y="2188838"/>
            <a:ext cx="3697165" cy="3605530"/>
          </a:xfrm>
        </p:spPr>
        <p:txBody>
          <a:bodyPr/>
          <a:lstStyle>
            <a:lvl3pPr>
              <a:defRPr>
                <a:solidFill>
                  <a:srgbClr val="235A8B"/>
                </a:solidFill>
              </a:defRPr>
            </a:lvl3pPr>
            <a:lvl5pPr>
              <a:defRPr>
                <a:solidFill>
                  <a:srgbClr val="235A8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84F2A300-6E95-054E-8348-B498F6B59C8E}"/>
              </a:ext>
            </a:extLst>
          </p:cNvPr>
          <p:cNvSpPr>
            <a:spLocks noGrp="1"/>
          </p:cNvSpPr>
          <p:nvPr>
            <p:ph sz="quarter" idx="11"/>
          </p:nvPr>
        </p:nvSpPr>
        <p:spPr>
          <a:xfrm>
            <a:off x="1894756" y="2188838"/>
            <a:ext cx="3697165" cy="3605530"/>
          </a:xfrm>
        </p:spPr>
        <p:txBody>
          <a:bodyPr/>
          <a:lstStyle>
            <a:lvl3pPr>
              <a:defRPr>
                <a:solidFill>
                  <a:srgbClr val="235A8B"/>
                </a:solidFill>
              </a:defRPr>
            </a:lvl3pPr>
            <a:lvl5pPr>
              <a:defRPr>
                <a:solidFill>
                  <a:srgbClr val="235A8B"/>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Box 11">
            <a:extLst>
              <a:ext uri="{FF2B5EF4-FFF2-40B4-BE49-F238E27FC236}">
                <a16:creationId xmlns:a16="http://schemas.microsoft.com/office/drawing/2014/main" id="{2F874376-878B-8540-8B52-1DBAE01B995A}"/>
              </a:ext>
            </a:extLst>
          </p:cNvPr>
          <p:cNvSpPr txBox="1">
            <a:spLocks noChangeArrowheads="1"/>
          </p:cNvSpPr>
          <p:nvPr userDrawn="1"/>
        </p:nvSpPr>
        <p:spPr bwMode="auto">
          <a:xfrm>
            <a:off x="7536160" y="6419686"/>
            <a:ext cx="4082225" cy="230832"/>
          </a:xfrm>
          <a:prstGeom prst="rect">
            <a:avLst/>
          </a:prstGeom>
          <a:noFill/>
          <a:ln w="9525">
            <a:noFill/>
            <a:miter lim="800000"/>
            <a:headEnd/>
            <a:tailEnd/>
          </a:ln>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900" b="0" i="0" dirty="0" err="1">
                <a:solidFill>
                  <a:srgbClr val="235A8B"/>
                </a:solidFill>
                <a:latin typeface="Arial" panose="020B0604020202020204" pitchFamily="34" charset="0"/>
                <a:ea typeface="Open Sans Condensed Light" panose="020B0306030504020204" pitchFamily="34" charset="0"/>
                <a:cs typeface="Arial" panose="020B0604020202020204" pitchFamily="34" charset="0"/>
              </a:rPr>
              <a:t>www.herantis.com</a:t>
            </a:r>
            <a:r>
              <a:rPr lang="en-US" sz="900" b="0" i="0" baseline="0" dirty="0">
                <a:solidFill>
                  <a:srgbClr val="235A8B"/>
                </a:solidFill>
                <a:latin typeface="Arial" panose="020B0604020202020204" pitchFamily="34" charset="0"/>
                <a:ea typeface="Open Sans Condensed Light" panose="020B0306030504020204" pitchFamily="34" charset="0"/>
                <a:cs typeface="Arial" panose="020B0604020202020204" pitchFamily="34" charset="0"/>
              </a:rPr>
              <a:t> </a:t>
            </a:r>
            <a:r>
              <a:rPr lang="en-US" sz="850" b="0" i="0" baseline="0" dirty="0">
                <a:solidFill>
                  <a:srgbClr val="235A8B"/>
                </a:solidFill>
                <a:latin typeface="Arial" panose="020B0604020202020204" pitchFamily="34" charset="0"/>
                <a:ea typeface="Open Sans Condensed Light" panose="020B0306030504020204" pitchFamily="34" charset="0"/>
                <a:cs typeface="Arial" panose="020B0604020202020204" pitchFamily="34" charset="0"/>
              </a:rPr>
              <a:t>© HERANTIS PHARMA Plc. All rights reserved. </a:t>
            </a:r>
          </a:p>
        </p:txBody>
      </p:sp>
      <p:sp>
        <p:nvSpPr>
          <p:cNvPr id="10" name="Oval 9">
            <a:extLst>
              <a:ext uri="{FF2B5EF4-FFF2-40B4-BE49-F238E27FC236}">
                <a16:creationId xmlns:a16="http://schemas.microsoft.com/office/drawing/2014/main" id="{7650565D-77C3-4D4B-A15E-92196A7DCEFD}"/>
              </a:ext>
            </a:extLst>
          </p:cNvPr>
          <p:cNvSpPr/>
          <p:nvPr userDrawn="1"/>
        </p:nvSpPr>
        <p:spPr bwMode="auto">
          <a:xfrm>
            <a:off x="174220" y="6305735"/>
            <a:ext cx="564596" cy="45873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fld id="{2F95514D-77DE-3240-86BF-5CD9CAFC5FB9}" type="slidenum">
              <a:rPr lang="fi-FI" sz="1025" b="1" i="0" spc="0" smtClean="0">
                <a:solidFill>
                  <a:srgbClr val="235A8B"/>
                </a:solidFill>
                <a:latin typeface="Arial Nova Cond" panose="020F0502020204030204" pitchFamily="34" charset="0"/>
                <a:cs typeface="Arial Nova Cond" panose="020F0502020204030204" pitchFamily="34" charset="0"/>
              </a:rPr>
              <a:pPr algn="ctr"/>
              <a:t>‹nr.›</a:t>
            </a:fld>
            <a:endParaRPr lang="fi-FI" sz="1025" b="1" i="0" spc="0" dirty="0">
              <a:solidFill>
                <a:srgbClr val="235A8B"/>
              </a:solidFill>
              <a:latin typeface="Arial Nova Cond" panose="020F0502020204030204" pitchFamily="34" charset="0"/>
              <a:cs typeface="Arial Nova Cond" panose="020F0502020204030204" pitchFamily="34" charset="0"/>
            </a:endParaRPr>
          </a:p>
        </p:txBody>
      </p:sp>
      <p:pic>
        <p:nvPicPr>
          <p:cNvPr id="12" name="Picture 11">
            <a:extLst>
              <a:ext uri="{FF2B5EF4-FFF2-40B4-BE49-F238E27FC236}">
                <a16:creationId xmlns:a16="http://schemas.microsoft.com/office/drawing/2014/main" id="{68E23F5E-7D02-9B49-938E-F9C4F50DD97E}"/>
              </a:ext>
            </a:extLst>
          </p:cNvPr>
          <p:cNvPicPr>
            <a:picLocks noChangeAspect="1"/>
          </p:cNvPicPr>
          <p:nvPr userDrawn="1"/>
        </p:nvPicPr>
        <p:blipFill>
          <a:blip r:embed="rId2"/>
          <a:stretch>
            <a:fillRect/>
          </a:stretch>
        </p:blipFill>
        <p:spPr>
          <a:xfrm>
            <a:off x="839416" y="5653211"/>
            <a:ext cx="2376264" cy="1430779"/>
          </a:xfrm>
          <a:prstGeom prst="rect">
            <a:avLst/>
          </a:prstGeom>
        </p:spPr>
      </p:pic>
    </p:spTree>
    <p:extLst>
      <p:ext uri="{BB962C8B-B14F-4D97-AF65-F5344CB8AC3E}">
        <p14:creationId xmlns:p14="http://schemas.microsoft.com/office/powerpoint/2010/main" val="333241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teksti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750277" y="381000"/>
            <a:ext cx="10691446" cy="1143000"/>
          </a:xfrm>
          <a:prstGeom prst="rect">
            <a:avLst/>
          </a:prstGeom>
        </p:spPr>
        <p:txBody>
          <a:bodyPr/>
          <a:lstStyle>
            <a:lvl1pPr>
              <a:defRPr>
                <a:solidFill>
                  <a:srgbClr val="235A8B"/>
                </a:solidFill>
              </a:defRPr>
            </a:lvl1pPr>
          </a:lstStyle>
          <a:p>
            <a:r>
              <a:rPr lang="en-GB" dirty="0"/>
              <a:t>Click to edit Master title style</a:t>
            </a:r>
            <a:endParaRPr lang="fi-FI" dirty="0"/>
          </a:p>
        </p:txBody>
      </p:sp>
      <p:sp>
        <p:nvSpPr>
          <p:cNvPr id="3" name="Tekstin paikkamerkki 2"/>
          <p:cNvSpPr>
            <a:spLocks noGrp="1"/>
          </p:cNvSpPr>
          <p:nvPr>
            <p:ph type="body" sz="half" idx="1"/>
          </p:nvPr>
        </p:nvSpPr>
        <p:spPr>
          <a:xfrm>
            <a:off x="750277" y="1676400"/>
            <a:ext cx="5251938" cy="4267200"/>
          </a:xfrm>
          <a:prstGeom prst="rect">
            <a:avLst/>
          </a:prstGeom>
        </p:spPr>
        <p:txBody>
          <a:bodyPr/>
          <a:lstStyle>
            <a:lvl1pPr marL="342925" indent="-342925">
              <a:buFont typeface="Arial" panose="020B0604020202020204" pitchFamily="34" charset="0"/>
              <a:buChar char="•"/>
              <a:defRPr/>
            </a:lvl1pPr>
            <a:lvl3pPr>
              <a:defRPr>
                <a:solidFill>
                  <a:srgbClr val="235A8B"/>
                </a:solidFill>
              </a:defRPr>
            </a:lvl3pPr>
            <a:lvl5pPr>
              <a:defRPr>
                <a:solidFill>
                  <a:srgbClr val="235A8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Kaavion paikkamerkki 3"/>
          <p:cNvSpPr>
            <a:spLocks noGrp="1"/>
          </p:cNvSpPr>
          <p:nvPr>
            <p:ph type="chart" sz="half" idx="2"/>
          </p:nvPr>
        </p:nvSpPr>
        <p:spPr>
          <a:xfrm>
            <a:off x="6189785" y="1676400"/>
            <a:ext cx="5251938" cy="4267200"/>
          </a:xfrm>
          <a:prstGeom prst="rect">
            <a:avLst/>
          </a:prstGeom>
        </p:spPr>
        <p:txBody>
          <a:bodyPr/>
          <a:lstStyle/>
          <a:p>
            <a:pPr lvl="0"/>
            <a:r>
              <a:rPr lang="en-GB" noProof="0"/>
              <a:t>Click icon to add chart</a:t>
            </a:r>
            <a:endParaRPr lang="fi-FI" noProof="0" dirty="0"/>
          </a:p>
        </p:txBody>
      </p:sp>
    </p:spTree>
    <p:extLst>
      <p:ext uri="{BB962C8B-B14F-4D97-AF65-F5344CB8AC3E}">
        <p14:creationId xmlns:p14="http://schemas.microsoft.com/office/powerpoint/2010/main" val="378769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750277" y="381000"/>
            <a:ext cx="10691446" cy="1143000"/>
          </a:xfrm>
          <a:prstGeom prst="rect">
            <a:avLst/>
          </a:prstGeom>
        </p:spPr>
        <p:txBody>
          <a:bodyPr anchor="ctr"/>
          <a:lstStyle>
            <a:lvl1pPr>
              <a:defRPr>
                <a:solidFill>
                  <a:srgbClr val="235A8B"/>
                </a:solidFill>
              </a:defRPr>
            </a:lvl1pPr>
          </a:lstStyle>
          <a:p>
            <a:r>
              <a:rPr lang="fi-FI" dirty="0"/>
              <a:t>Muokkaa perustyylejä </a:t>
            </a:r>
            <a:r>
              <a:rPr lang="fi-FI" dirty="0" err="1"/>
              <a:t>osoitt</a:t>
            </a:r>
            <a:r>
              <a:rPr lang="fi-FI" dirty="0"/>
              <a:t>.</a:t>
            </a:r>
          </a:p>
        </p:txBody>
      </p:sp>
      <p:sp>
        <p:nvSpPr>
          <p:cNvPr id="3" name="Sisällön paikkamerkki 2"/>
          <p:cNvSpPr>
            <a:spLocks noGrp="1"/>
          </p:cNvSpPr>
          <p:nvPr>
            <p:ph idx="1"/>
          </p:nvPr>
        </p:nvSpPr>
        <p:spPr>
          <a:xfrm>
            <a:off x="750277" y="1676400"/>
            <a:ext cx="10691446" cy="4267200"/>
          </a:xfrm>
          <a:prstGeom prst="rect">
            <a:avLst/>
          </a:prstGeom>
        </p:spPr>
        <p:txBody>
          <a:bodyPr/>
          <a:lstStyle>
            <a:lvl1pPr marL="342925" indent="-342925">
              <a:buClr>
                <a:srgbClr val="3EA0DD"/>
              </a:buClr>
              <a:buSzPct val="125000"/>
              <a:buFont typeface="Arial" panose="020B0604020202020204" pitchFamily="34" charset="0"/>
              <a:buChar char="•"/>
              <a:defRPr/>
            </a:lvl1pPr>
            <a:lvl2pPr>
              <a:buClr>
                <a:srgbClr val="3EA0DD"/>
              </a:buClr>
              <a:defRPr/>
            </a:lvl2pPr>
            <a:lvl3pPr marL="792060">
              <a:defRPr>
                <a:solidFill>
                  <a:srgbClr val="235A8B"/>
                </a:solidFill>
              </a:defRPr>
            </a:lvl3pPr>
            <a:lvl4pPr marL="1440108">
              <a:defRPr/>
            </a:lvl4pPr>
            <a:lvl5pPr marL="1800135">
              <a:defRPr>
                <a:solidFill>
                  <a:srgbClr val="235A8B"/>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Tree>
    <p:extLst>
      <p:ext uri="{BB962C8B-B14F-4D97-AF65-F5344CB8AC3E}">
        <p14:creationId xmlns:p14="http://schemas.microsoft.com/office/powerpoint/2010/main" val="93246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750277" y="381000"/>
            <a:ext cx="10691446" cy="1143000"/>
          </a:xfrm>
          <a:prstGeom prst="rect">
            <a:avLst/>
          </a:prstGeom>
        </p:spPr>
        <p:txBody>
          <a:bodyPr/>
          <a:lstStyle/>
          <a:p>
            <a:r>
              <a:rPr lang="en-GB"/>
              <a:t>Click to edit Master title style</a:t>
            </a:r>
            <a:endParaRPr lang="fi-FI" dirty="0"/>
          </a:p>
        </p:txBody>
      </p:sp>
      <p:sp>
        <p:nvSpPr>
          <p:cNvPr id="3" name="Sisällön paikkamerkki 2"/>
          <p:cNvSpPr>
            <a:spLocks noGrp="1"/>
          </p:cNvSpPr>
          <p:nvPr>
            <p:ph sz="half" idx="1" hasCustomPrompt="1"/>
          </p:nvPr>
        </p:nvSpPr>
        <p:spPr>
          <a:xfrm>
            <a:off x="750277" y="1676400"/>
            <a:ext cx="5251938" cy="4267200"/>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Sisällön paikkamerkki 3"/>
          <p:cNvSpPr>
            <a:spLocks noGrp="1"/>
          </p:cNvSpPr>
          <p:nvPr>
            <p:ph sz="half" idx="2"/>
          </p:nvPr>
        </p:nvSpPr>
        <p:spPr>
          <a:xfrm>
            <a:off x="6189785" y="1676400"/>
            <a:ext cx="5251938" cy="4267200"/>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dirty="0"/>
          </a:p>
        </p:txBody>
      </p:sp>
    </p:spTree>
    <p:extLst>
      <p:ext uri="{BB962C8B-B14F-4D97-AF65-F5344CB8AC3E}">
        <p14:creationId xmlns:p14="http://schemas.microsoft.com/office/powerpoint/2010/main" val="280519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750277" y="381000"/>
            <a:ext cx="10691446" cy="1143000"/>
          </a:xfrm>
          <a:prstGeom prst="rect">
            <a:avLst/>
          </a:prstGeom>
        </p:spPr>
        <p:txBody>
          <a:bodyPr/>
          <a:lstStyle/>
          <a:p>
            <a:r>
              <a:rPr lang="en-GB"/>
              <a:t>Click to edit Master title style</a:t>
            </a:r>
            <a:endParaRPr lang="fi-FI"/>
          </a:p>
        </p:txBody>
      </p:sp>
      <p:sp>
        <p:nvSpPr>
          <p:cNvPr id="5" name="Sisällön paikkamerkki 2"/>
          <p:cNvSpPr>
            <a:spLocks noGrp="1"/>
          </p:cNvSpPr>
          <p:nvPr>
            <p:ph idx="1"/>
          </p:nvPr>
        </p:nvSpPr>
        <p:spPr>
          <a:xfrm>
            <a:off x="750278" y="1676400"/>
            <a:ext cx="7206853" cy="4343400"/>
          </a:xfrm>
          <a:prstGeom prst="rect">
            <a:avLst/>
          </a:prstGeom>
        </p:spPr>
        <p:txBody>
          <a:bodyPr/>
          <a:lstStyle>
            <a:lvl2pPr>
              <a:buClr>
                <a:srgbClr val="00A1DE"/>
              </a:buCl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4" name="Sisällön paikkamerkki 2">
            <a:extLst>
              <a:ext uri="{FF2B5EF4-FFF2-40B4-BE49-F238E27FC236}">
                <a16:creationId xmlns:a16="http://schemas.microsoft.com/office/drawing/2014/main" id="{370F1B1B-4117-F04E-B777-3265FED9B441}"/>
              </a:ext>
            </a:extLst>
          </p:cNvPr>
          <p:cNvSpPr>
            <a:spLocks noGrp="1"/>
          </p:cNvSpPr>
          <p:nvPr>
            <p:ph idx="10" hasCustomPrompt="1"/>
          </p:nvPr>
        </p:nvSpPr>
        <p:spPr>
          <a:xfrm>
            <a:off x="8176317" y="4949551"/>
            <a:ext cx="3591698" cy="1028204"/>
          </a:xfrm>
          <a:prstGeom prst="rect">
            <a:avLst/>
          </a:prstGeom>
        </p:spPr>
        <p:txBody>
          <a:bodyPr/>
          <a:lstStyle>
            <a:lvl1pPr marL="0" indent="0">
              <a:buNone/>
              <a:defRPr sz="1200"/>
            </a:lvl1pPr>
            <a:lvl2pPr>
              <a:buClr>
                <a:schemeClr val="tx1"/>
              </a:buClr>
              <a:defRPr/>
            </a:lvl2pPr>
          </a:lstStyle>
          <a:p>
            <a:pPr lvl="0"/>
            <a:r>
              <a:rPr lang="en-US" dirty="0"/>
              <a:t>Edit image caption text</a:t>
            </a:r>
            <a:endParaRPr lang="fi-FI" dirty="0"/>
          </a:p>
        </p:txBody>
      </p:sp>
      <p:sp>
        <p:nvSpPr>
          <p:cNvPr id="6" name="Kuvan paikkamerkki 2">
            <a:extLst>
              <a:ext uri="{FF2B5EF4-FFF2-40B4-BE49-F238E27FC236}">
                <a16:creationId xmlns:a16="http://schemas.microsoft.com/office/drawing/2014/main" id="{8C4FEE8A-3CF3-B149-8795-BFCCB473086E}"/>
              </a:ext>
            </a:extLst>
          </p:cNvPr>
          <p:cNvSpPr>
            <a:spLocks noGrp="1"/>
          </p:cNvSpPr>
          <p:nvPr>
            <p:ph type="pic" idx="11"/>
          </p:nvPr>
        </p:nvSpPr>
        <p:spPr>
          <a:xfrm>
            <a:off x="8176317" y="1676412"/>
            <a:ext cx="3591698" cy="3120753"/>
          </a:xfrm>
          <a:prstGeom prst="rect">
            <a:avLst/>
          </a:prstGeom>
        </p:spPr>
        <p:txBody>
          <a:bodyPr/>
          <a:lstStyle>
            <a:lvl1pPr marL="0" indent="0">
              <a:buNone/>
              <a:defRPr sz="3200"/>
            </a:lvl1pPr>
            <a:lvl2pPr marL="457235" indent="0">
              <a:buNone/>
              <a:defRPr sz="2800"/>
            </a:lvl2pPr>
            <a:lvl3pPr marL="914469" indent="0">
              <a:buNone/>
              <a:defRPr sz="2400"/>
            </a:lvl3pPr>
            <a:lvl4pPr marL="1371702" indent="0">
              <a:buNone/>
              <a:defRPr sz="2000"/>
            </a:lvl4pPr>
            <a:lvl5pPr marL="1828938" indent="0">
              <a:buNone/>
              <a:defRPr sz="2000"/>
            </a:lvl5pPr>
            <a:lvl6pPr marL="2286171" indent="0">
              <a:buNone/>
              <a:defRPr sz="2000"/>
            </a:lvl6pPr>
            <a:lvl7pPr marL="2743405" indent="0">
              <a:buNone/>
              <a:defRPr sz="2000"/>
            </a:lvl7pPr>
            <a:lvl8pPr marL="3200640" indent="0">
              <a:buNone/>
              <a:defRPr sz="2000"/>
            </a:lvl8pPr>
            <a:lvl9pPr marL="3657873" indent="0">
              <a:buNone/>
              <a:defRPr sz="2000"/>
            </a:lvl9pPr>
          </a:lstStyle>
          <a:p>
            <a:pPr lvl="0"/>
            <a:r>
              <a:rPr lang="en-GB" noProof="0"/>
              <a:t>Click icon to add picture</a:t>
            </a:r>
            <a:endParaRPr lang="fi-FI" noProof="0" dirty="0"/>
          </a:p>
        </p:txBody>
      </p:sp>
    </p:spTree>
    <p:extLst>
      <p:ext uri="{BB962C8B-B14F-4D97-AF65-F5344CB8AC3E}">
        <p14:creationId xmlns:p14="http://schemas.microsoft.com/office/powerpoint/2010/main" val="227762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 kuva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750277" y="381000"/>
            <a:ext cx="10691446" cy="1143000"/>
          </a:xfrm>
          <a:prstGeom prst="rect">
            <a:avLst/>
          </a:prstGeom>
        </p:spPr>
        <p:txBody>
          <a:bodyPr/>
          <a:lstStyle/>
          <a:p>
            <a:r>
              <a:rPr lang="en-GB"/>
              <a:t>Click to edit Master title style</a:t>
            </a:r>
            <a:endParaRPr lang="fi-FI" dirty="0"/>
          </a:p>
        </p:txBody>
      </p:sp>
      <p:sp>
        <p:nvSpPr>
          <p:cNvPr id="5" name="Sisällön paikkamerkki 2"/>
          <p:cNvSpPr>
            <a:spLocks noGrp="1"/>
          </p:cNvSpPr>
          <p:nvPr>
            <p:ph idx="1"/>
          </p:nvPr>
        </p:nvSpPr>
        <p:spPr>
          <a:xfrm>
            <a:off x="750277" y="1676400"/>
            <a:ext cx="8004480" cy="2256656"/>
          </a:xfrm>
          <a:prstGeom prst="rect">
            <a:avLst/>
          </a:prstGeom>
        </p:spPr>
        <p:txBody>
          <a:bodyPr/>
          <a:lstStyle>
            <a:lvl2pPr marL="800160" indent="-342925">
              <a:buClr>
                <a:srgbClr val="3EA0DD"/>
              </a:buClr>
              <a:buSzPct val="100000"/>
              <a:buFont typeface="System Font Regular"/>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4" name="Sisällön paikkamerkki 2">
            <a:extLst>
              <a:ext uri="{FF2B5EF4-FFF2-40B4-BE49-F238E27FC236}">
                <a16:creationId xmlns:a16="http://schemas.microsoft.com/office/drawing/2014/main" id="{370F1B1B-4117-F04E-B777-3265FED9B441}"/>
              </a:ext>
            </a:extLst>
          </p:cNvPr>
          <p:cNvSpPr>
            <a:spLocks noGrp="1"/>
          </p:cNvSpPr>
          <p:nvPr>
            <p:ph idx="10" hasCustomPrompt="1"/>
          </p:nvPr>
        </p:nvSpPr>
        <p:spPr>
          <a:xfrm>
            <a:off x="762013" y="5013176"/>
            <a:ext cx="3472865" cy="1028204"/>
          </a:xfrm>
          <a:prstGeom prst="rect">
            <a:avLst/>
          </a:prstGeom>
        </p:spPr>
        <p:txBody>
          <a:bodyPr/>
          <a:lstStyle>
            <a:lvl1pPr marL="0" indent="0">
              <a:buNone/>
              <a:defRPr sz="1300"/>
            </a:lvl1pPr>
            <a:lvl2pPr>
              <a:buClr>
                <a:schemeClr val="tx1"/>
              </a:buClr>
              <a:defRPr/>
            </a:lvl2pPr>
          </a:lstStyle>
          <a:p>
            <a:pPr lvl="0"/>
            <a:r>
              <a:rPr lang="en-US" dirty="0"/>
              <a:t>Edit diagram caption text</a:t>
            </a:r>
            <a:endParaRPr lang="fi-FI" dirty="0"/>
          </a:p>
        </p:txBody>
      </p:sp>
      <p:sp>
        <p:nvSpPr>
          <p:cNvPr id="6" name="Sisällön paikkamerkki 2">
            <a:extLst>
              <a:ext uri="{FF2B5EF4-FFF2-40B4-BE49-F238E27FC236}">
                <a16:creationId xmlns:a16="http://schemas.microsoft.com/office/drawing/2014/main" id="{0C8CFEC2-79A2-6644-BF03-5836BC82DCD7}"/>
              </a:ext>
            </a:extLst>
          </p:cNvPr>
          <p:cNvSpPr>
            <a:spLocks noGrp="1"/>
          </p:cNvSpPr>
          <p:nvPr>
            <p:ph idx="11" hasCustomPrompt="1"/>
          </p:nvPr>
        </p:nvSpPr>
        <p:spPr>
          <a:xfrm>
            <a:off x="8932010" y="4068514"/>
            <a:ext cx="2836007" cy="1028204"/>
          </a:xfrm>
          <a:prstGeom prst="rect">
            <a:avLst/>
          </a:prstGeom>
        </p:spPr>
        <p:txBody>
          <a:bodyPr/>
          <a:lstStyle>
            <a:lvl1pPr marL="0" indent="0">
              <a:buNone/>
              <a:defRPr sz="1200"/>
            </a:lvl1pPr>
            <a:lvl2pPr>
              <a:buClr>
                <a:schemeClr val="tx1"/>
              </a:buClr>
              <a:defRPr/>
            </a:lvl2pPr>
          </a:lstStyle>
          <a:p>
            <a:pPr lvl="0"/>
            <a:r>
              <a:rPr lang="en-US" dirty="0"/>
              <a:t>Edit image caption text</a:t>
            </a:r>
            <a:endParaRPr lang="fi-FI" dirty="0"/>
          </a:p>
        </p:txBody>
      </p:sp>
      <p:sp>
        <p:nvSpPr>
          <p:cNvPr id="7" name="Kuvan paikkamerkki 2">
            <a:extLst>
              <a:ext uri="{FF2B5EF4-FFF2-40B4-BE49-F238E27FC236}">
                <a16:creationId xmlns:a16="http://schemas.microsoft.com/office/drawing/2014/main" id="{D8DBDA52-5DD8-6845-9B20-402DEE0B16A3}"/>
              </a:ext>
            </a:extLst>
          </p:cNvPr>
          <p:cNvSpPr>
            <a:spLocks noGrp="1"/>
          </p:cNvSpPr>
          <p:nvPr>
            <p:ph type="pic" idx="12" hasCustomPrompt="1"/>
          </p:nvPr>
        </p:nvSpPr>
        <p:spPr>
          <a:xfrm>
            <a:off x="8932008" y="1676399"/>
            <a:ext cx="2836006" cy="2256656"/>
          </a:xfrm>
          <a:prstGeom prst="rect">
            <a:avLst/>
          </a:prstGeom>
        </p:spPr>
        <p:txBody>
          <a:bodyPr/>
          <a:lstStyle>
            <a:lvl1pPr marL="0" indent="0">
              <a:buNone/>
              <a:defRPr sz="3200"/>
            </a:lvl1pPr>
            <a:lvl2pPr marL="457235" indent="0">
              <a:buNone/>
              <a:defRPr sz="2800"/>
            </a:lvl2pPr>
            <a:lvl3pPr marL="914469" indent="0">
              <a:buNone/>
              <a:defRPr sz="2400"/>
            </a:lvl3pPr>
            <a:lvl4pPr marL="1371702" indent="0">
              <a:buNone/>
              <a:defRPr sz="2000"/>
            </a:lvl4pPr>
            <a:lvl5pPr marL="1828938" indent="0">
              <a:buNone/>
              <a:defRPr sz="2000"/>
            </a:lvl5pPr>
            <a:lvl6pPr marL="2286171" indent="0">
              <a:buNone/>
              <a:defRPr sz="2000"/>
            </a:lvl6pPr>
            <a:lvl7pPr marL="2743405" indent="0">
              <a:buNone/>
              <a:defRPr sz="2000"/>
            </a:lvl7pPr>
            <a:lvl8pPr marL="3200640" indent="0">
              <a:buNone/>
              <a:defRPr sz="2000"/>
            </a:lvl8pPr>
            <a:lvl9pPr marL="3657873" indent="0">
              <a:buNone/>
              <a:defRPr sz="2000"/>
            </a:lvl9pPr>
          </a:lstStyle>
          <a:p>
            <a:pPr lvl="0"/>
            <a:r>
              <a:rPr lang="en-US" noProof="0" dirty="0"/>
              <a:t>Click icon to add picture </a:t>
            </a:r>
            <a:endParaRPr lang="fi-FI" noProof="0" dirty="0"/>
          </a:p>
        </p:txBody>
      </p:sp>
      <p:sp>
        <p:nvSpPr>
          <p:cNvPr id="8" name="Kuvan paikkamerkki 2">
            <a:extLst>
              <a:ext uri="{FF2B5EF4-FFF2-40B4-BE49-F238E27FC236}">
                <a16:creationId xmlns:a16="http://schemas.microsoft.com/office/drawing/2014/main" id="{1FECDD8B-7626-994A-AB32-BF619C14CE11}"/>
              </a:ext>
            </a:extLst>
          </p:cNvPr>
          <p:cNvSpPr>
            <a:spLocks noGrp="1"/>
          </p:cNvSpPr>
          <p:nvPr>
            <p:ph type="pic" idx="13" hasCustomPrompt="1"/>
          </p:nvPr>
        </p:nvSpPr>
        <p:spPr>
          <a:xfrm>
            <a:off x="4353704" y="4067066"/>
            <a:ext cx="3591698" cy="2000886"/>
          </a:xfrm>
          <a:prstGeom prst="rect">
            <a:avLst/>
          </a:prstGeom>
        </p:spPr>
        <p:txBody>
          <a:bodyPr/>
          <a:lstStyle>
            <a:lvl1pPr marL="0" indent="0">
              <a:buNone/>
              <a:defRPr sz="3200"/>
            </a:lvl1pPr>
            <a:lvl2pPr marL="457235" indent="0">
              <a:buNone/>
              <a:defRPr sz="2800"/>
            </a:lvl2pPr>
            <a:lvl3pPr marL="914469" indent="0">
              <a:buNone/>
              <a:defRPr sz="2400"/>
            </a:lvl3pPr>
            <a:lvl4pPr marL="1371702" indent="0">
              <a:buNone/>
              <a:defRPr sz="2000"/>
            </a:lvl4pPr>
            <a:lvl5pPr marL="1828938" indent="0">
              <a:buNone/>
              <a:defRPr sz="2000"/>
            </a:lvl5pPr>
            <a:lvl6pPr marL="2286171" indent="0">
              <a:buNone/>
              <a:defRPr sz="2000"/>
            </a:lvl6pPr>
            <a:lvl7pPr marL="2743405" indent="0">
              <a:buNone/>
              <a:defRPr sz="2000"/>
            </a:lvl7pPr>
            <a:lvl8pPr marL="3200640" indent="0">
              <a:buNone/>
              <a:defRPr sz="2000"/>
            </a:lvl8pPr>
            <a:lvl9pPr marL="3657873" indent="0">
              <a:buNone/>
              <a:defRPr sz="2000"/>
            </a:lvl9pPr>
          </a:lstStyle>
          <a:p>
            <a:pPr lvl="0"/>
            <a:r>
              <a:rPr lang="en-US" noProof="0" dirty="0"/>
              <a:t>Click icon to add picture </a:t>
            </a:r>
            <a:endParaRPr lang="fi-FI" noProof="0" dirty="0"/>
          </a:p>
        </p:txBody>
      </p:sp>
    </p:spTree>
    <p:extLst>
      <p:ext uri="{BB962C8B-B14F-4D97-AF65-F5344CB8AC3E}">
        <p14:creationId xmlns:p14="http://schemas.microsoft.com/office/powerpoint/2010/main" val="98584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05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DF0985A-67B7-9642-B4AC-75C7FE569530}"/>
              </a:ext>
            </a:extLst>
          </p:cNvPr>
          <p:cNvSpPr/>
          <p:nvPr userDrawn="1"/>
        </p:nvSpPr>
        <p:spPr bwMode="auto">
          <a:xfrm>
            <a:off x="174220" y="6305735"/>
            <a:ext cx="564596" cy="45873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fld id="{2F95514D-77DE-3240-86BF-5CD9CAFC5FB9}" type="slidenum">
              <a:rPr lang="fi-FI" sz="1025" b="1" i="0" spc="0" smtClean="0">
                <a:solidFill>
                  <a:srgbClr val="235A8B"/>
                </a:solidFill>
                <a:latin typeface="Arial Nova Cond" panose="020F0502020204030204" pitchFamily="34" charset="0"/>
                <a:cs typeface="Arial Nova Cond" panose="020F0502020204030204" pitchFamily="34" charset="0"/>
              </a:rPr>
              <a:pPr algn="ctr"/>
              <a:t>‹nr.›</a:t>
            </a:fld>
            <a:endParaRPr lang="fi-FI" sz="1025" b="1" i="0" spc="0" dirty="0">
              <a:solidFill>
                <a:srgbClr val="235A8B"/>
              </a:solidFill>
              <a:latin typeface="Arial Nova Cond" panose="020F0502020204030204" pitchFamily="34" charset="0"/>
              <a:cs typeface="Arial Nova Cond" panose="020F0502020204030204" pitchFamily="34" charset="0"/>
            </a:endParaRPr>
          </a:p>
        </p:txBody>
      </p:sp>
      <p:sp>
        <p:nvSpPr>
          <p:cNvPr id="1035" name="Text Box 11"/>
          <p:cNvSpPr txBox="1">
            <a:spLocks noChangeArrowheads="1"/>
          </p:cNvSpPr>
          <p:nvPr userDrawn="1"/>
        </p:nvSpPr>
        <p:spPr bwMode="auto">
          <a:xfrm>
            <a:off x="7536160" y="6419686"/>
            <a:ext cx="4082225" cy="230832"/>
          </a:xfrm>
          <a:prstGeom prst="rect">
            <a:avLst/>
          </a:prstGeom>
          <a:noFill/>
          <a:ln w="9525">
            <a:noFill/>
            <a:miter lim="800000"/>
            <a:headEnd/>
            <a:tailEnd/>
          </a:ln>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900" b="0" i="0" dirty="0" err="1">
                <a:solidFill>
                  <a:srgbClr val="235A8B"/>
                </a:solidFill>
                <a:latin typeface="Arial" panose="020B0604020202020204" pitchFamily="34" charset="0"/>
                <a:ea typeface="Open Sans Condensed Light" panose="020B0306030504020204" pitchFamily="34" charset="0"/>
                <a:cs typeface="Arial" panose="020B0604020202020204" pitchFamily="34" charset="0"/>
              </a:rPr>
              <a:t>www.herantis.com</a:t>
            </a:r>
            <a:r>
              <a:rPr lang="en-US" sz="900" b="0" i="0" baseline="0" dirty="0">
                <a:solidFill>
                  <a:srgbClr val="235A8B"/>
                </a:solidFill>
                <a:latin typeface="Arial" panose="020B0604020202020204" pitchFamily="34" charset="0"/>
                <a:ea typeface="Open Sans Condensed Light" panose="020B0306030504020204" pitchFamily="34" charset="0"/>
                <a:cs typeface="Arial" panose="020B0604020202020204" pitchFamily="34" charset="0"/>
              </a:rPr>
              <a:t> </a:t>
            </a:r>
            <a:r>
              <a:rPr lang="en-US" sz="850" b="0" i="0" baseline="0" dirty="0">
                <a:solidFill>
                  <a:srgbClr val="235A8B"/>
                </a:solidFill>
                <a:latin typeface="Arial" panose="020B0604020202020204" pitchFamily="34" charset="0"/>
                <a:ea typeface="Open Sans Condensed Light" panose="020B0306030504020204" pitchFamily="34" charset="0"/>
                <a:cs typeface="Arial" panose="020B0604020202020204" pitchFamily="34" charset="0"/>
              </a:rPr>
              <a:t>© HERANTIS PHARMA Plc. All rights reserved. </a:t>
            </a:r>
          </a:p>
        </p:txBody>
      </p:sp>
      <p:sp>
        <p:nvSpPr>
          <p:cNvPr id="16" name="Rectangle 7">
            <a:extLst>
              <a:ext uri="{FF2B5EF4-FFF2-40B4-BE49-F238E27FC236}">
                <a16:creationId xmlns:a16="http://schemas.microsoft.com/office/drawing/2014/main" id="{7BD0EEBB-1BE9-6042-A967-D4A14FFAE61E}"/>
              </a:ext>
            </a:extLst>
          </p:cNvPr>
          <p:cNvSpPr>
            <a:spLocks noGrp="1" noChangeArrowheads="1"/>
          </p:cNvSpPr>
          <p:nvPr>
            <p:ph type="title"/>
          </p:nvPr>
        </p:nvSpPr>
        <p:spPr bwMode="auto">
          <a:xfrm>
            <a:off x="750277" y="381000"/>
            <a:ext cx="1069144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endParaRPr lang="en-US" dirty="0"/>
          </a:p>
        </p:txBody>
      </p:sp>
      <p:sp>
        <p:nvSpPr>
          <p:cNvPr id="17" name="Rectangle 8">
            <a:extLst>
              <a:ext uri="{FF2B5EF4-FFF2-40B4-BE49-F238E27FC236}">
                <a16:creationId xmlns:a16="http://schemas.microsoft.com/office/drawing/2014/main" id="{808DC67E-CE74-7646-967C-47F14F0A4764}"/>
              </a:ext>
            </a:extLst>
          </p:cNvPr>
          <p:cNvSpPr>
            <a:spLocks noGrp="1" noChangeArrowheads="1"/>
          </p:cNvSpPr>
          <p:nvPr>
            <p:ph type="body" idx="1"/>
          </p:nvPr>
        </p:nvSpPr>
        <p:spPr bwMode="auto">
          <a:xfrm>
            <a:off x="750277" y="1676400"/>
            <a:ext cx="10691446"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E9AF4DDE-C1ED-FB42-8D25-E6BF65F0285F}"/>
              </a:ext>
            </a:extLst>
          </p:cNvPr>
          <p:cNvPicPr>
            <a:picLocks noChangeAspect="1"/>
          </p:cNvPicPr>
          <p:nvPr userDrawn="1"/>
        </p:nvPicPr>
        <p:blipFill>
          <a:blip r:embed="rId15"/>
          <a:stretch>
            <a:fillRect/>
          </a:stretch>
        </p:blipFill>
        <p:spPr>
          <a:xfrm>
            <a:off x="839416" y="5653211"/>
            <a:ext cx="2376264" cy="1430779"/>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825" r:id="rId2"/>
    <p:sldLayoutId id="2147483826" r:id="rId3"/>
    <p:sldLayoutId id="2147483732" r:id="rId4"/>
    <p:sldLayoutId id="2147483731" r:id="rId5"/>
    <p:sldLayoutId id="2147483733" r:id="rId6"/>
    <p:sldLayoutId id="2147483800" r:id="rId7"/>
    <p:sldLayoutId id="2147483801" r:id="rId8"/>
    <p:sldLayoutId id="2147483734" r:id="rId9"/>
    <p:sldLayoutId id="2147483822" r:id="rId10"/>
    <p:sldLayoutId id="2147483829" r:id="rId11"/>
    <p:sldLayoutId id="2147483831" r:id="rId12"/>
    <p:sldLayoutId id="2147483832" r:id="rId13"/>
  </p:sldLayoutIdLst>
  <p:hf hdr="0"/>
  <p:txStyles>
    <p:titleStyle>
      <a:lvl1pPr algn="l" rtl="0" eaLnBrk="1" fontAlgn="base" hangingPunct="1">
        <a:spcBef>
          <a:spcPct val="0"/>
        </a:spcBef>
        <a:spcAft>
          <a:spcPct val="0"/>
        </a:spcAft>
        <a:defRPr sz="3300" b="1" i="0">
          <a:solidFill>
            <a:srgbClr val="235A8B"/>
          </a:solidFill>
          <a:latin typeface="Arial Narrow" panose="020B0604020202020204" pitchFamily="34" charset="0"/>
          <a:ea typeface="Open Sans Condensed Light" panose="020B0306030504020204" pitchFamily="34" charset="0"/>
          <a:cs typeface="Arial Narrow" panose="020B0604020202020204" pitchFamily="34" charset="0"/>
        </a:defRPr>
      </a:lvl1pPr>
      <a:lvl2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2pPr>
      <a:lvl3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3pPr>
      <a:lvl4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4pPr>
      <a:lvl5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5pPr>
      <a:lvl6pPr marL="457235"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6pPr>
      <a:lvl7pPr marL="914469"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7pPr>
      <a:lvl8pPr marL="1371702"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8pPr>
      <a:lvl9pPr marL="1828938"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9pPr>
    </p:titleStyle>
    <p:bodyStyle>
      <a:lvl1pPr marL="342925" indent="-342925" algn="l" rtl="0" eaLnBrk="1" fontAlgn="base" hangingPunct="1">
        <a:spcBef>
          <a:spcPct val="20000"/>
        </a:spcBef>
        <a:spcAft>
          <a:spcPct val="0"/>
        </a:spcAft>
        <a:buClr>
          <a:schemeClr val="accent1"/>
        </a:buClr>
        <a:buSzPct val="145000"/>
        <a:buFont typeface="Arial" panose="020B0604020202020204" pitchFamily="34" charset="0"/>
        <a:buChar char="•"/>
        <a:defRPr sz="1800" b="0" i="0">
          <a:solidFill>
            <a:schemeClr val="tx1">
              <a:lumMod val="75000"/>
              <a:lumOff val="25000"/>
            </a:schemeClr>
          </a:solidFill>
          <a:latin typeface="Arial" panose="020B0604020202020204" pitchFamily="34" charset="0"/>
          <a:ea typeface="Open Sans Condensed Light" panose="020B0306030504020204" pitchFamily="34" charset="0"/>
          <a:cs typeface="Arial" panose="020B0604020202020204" pitchFamily="34" charset="0"/>
        </a:defRPr>
      </a:lvl1pPr>
      <a:lvl2pPr marL="800160" indent="-342925" algn="l" rtl="0" eaLnBrk="1" fontAlgn="base" hangingPunct="1">
        <a:spcBef>
          <a:spcPct val="20000"/>
        </a:spcBef>
        <a:spcAft>
          <a:spcPct val="0"/>
        </a:spcAft>
        <a:buClr>
          <a:schemeClr val="accent1"/>
        </a:buClr>
        <a:buSzPct val="100000"/>
        <a:buFont typeface="System Font Regular"/>
        <a:buChar char="○"/>
        <a:defRPr sz="1600" b="0" i="0" spc="0">
          <a:solidFill>
            <a:srgbClr val="404040"/>
          </a:solidFill>
          <a:latin typeface="+mn-lt"/>
          <a:ea typeface="Open Sans Condensed Light" panose="020B0306030504020204" pitchFamily="34" charset="0"/>
          <a:cs typeface="Arial Narrow" panose="020B0604020202020204" pitchFamily="34" charset="0"/>
        </a:defRPr>
      </a:lvl2pPr>
      <a:lvl3pPr marL="1200240" indent="-285771" algn="l" rtl="0" eaLnBrk="1" fontAlgn="base" hangingPunct="1">
        <a:spcBef>
          <a:spcPct val="20000"/>
        </a:spcBef>
        <a:spcAft>
          <a:spcPct val="0"/>
        </a:spcAft>
        <a:buClr>
          <a:srgbClr val="00A1DE"/>
        </a:buClr>
        <a:buFont typeface="System Font Regular"/>
        <a:buChar char="→"/>
        <a:defRPr sz="1600" b="0" i="0">
          <a:solidFill>
            <a:srgbClr val="235A8B"/>
          </a:solidFill>
          <a:latin typeface="Arial" panose="020B0604020202020204" pitchFamily="34" charset="0"/>
          <a:ea typeface="Open Sans Condensed Light" panose="020B0306030504020204" pitchFamily="34" charset="0"/>
          <a:cs typeface="Arial" panose="020B0604020202020204" pitchFamily="34" charset="0"/>
          <a:sym typeface="Wingdings" pitchFamily="2" charset="2"/>
        </a:defRPr>
      </a:lvl3pPr>
      <a:lvl4pPr marL="1600320" indent="-228618" algn="l" rtl="0" eaLnBrk="1" fontAlgn="base" hangingPunct="1">
        <a:spcBef>
          <a:spcPct val="20000"/>
        </a:spcBef>
        <a:spcAft>
          <a:spcPct val="0"/>
        </a:spcAft>
        <a:buClr>
          <a:srgbClr val="5E5E5E"/>
        </a:buClr>
        <a:buSzPct val="75000"/>
        <a:buFont typeface="Arial" panose="020B0604020202020204" pitchFamily="34" charset="0"/>
        <a:buChar char="•"/>
        <a:defRPr sz="1400" b="0" i="0">
          <a:solidFill>
            <a:srgbClr val="5E5E5E"/>
          </a:solidFill>
          <a:latin typeface="Arial" panose="020B0604020202020204" pitchFamily="34" charset="0"/>
          <a:ea typeface="Open Sans Condensed Light" panose="020B0306030504020204" pitchFamily="34" charset="0"/>
          <a:cs typeface="Arial" panose="020B0604020202020204" pitchFamily="34" charset="0"/>
        </a:defRPr>
      </a:lvl4pPr>
      <a:lvl5pPr marL="2057556" indent="-228618" algn="l" rtl="0" eaLnBrk="1" fontAlgn="base" hangingPunct="1">
        <a:spcBef>
          <a:spcPct val="20000"/>
        </a:spcBef>
        <a:spcAft>
          <a:spcPct val="0"/>
        </a:spcAft>
        <a:buClr>
          <a:srgbClr val="00A1DE"/>
        </a:buClr>
        <a:buSzPct val="75000"/>
        <a:buFont typeface="Arial" panose="020B0604020202020204" pitchFamily="34" charset="0"/>
        <a:buChar char="•"/>
        <a:defRPr sz="1400" b="0" i="0">
          <a:solidFill>
            <a:srgbClr val="235A8B"/>
          </a:solidFill>
          <a:latin typeface="Arial" panose="020B0604020202020204" pitchFamily="34" charset="0"/>
          <a:ea typeface="Open Sans Condensed Light" panose="020B0306030504020204" pitchFamily="34" charset="0"/>
          <a:cs typeface="Arial" panose="020B0604020202020204" pitchFamily="34" charset="0"/>
        </a:defRPr>
      </a:lvl5pPr>
      <a:lvl6pPr marL="2514789" indent="-228618" algn="l" rtl="0" eaLnBrk="1" fontAlgn="base" hangingPunct="1">
        <a:spcBef>
          <a:spcPct val="20000"/>
        </a:spcBef>
        <a:spcAft>
          <a:spcPct val="0"/>
        </a:spcAft>
        <a:buClr>
          <a:schemeClr val="accent1"/>
        </a:buClr>
        <a:buChar char="»"/>
        <a:defRPr sz="1400">
          <a:solidFill>
            <a:schemeClr val="tx1"/>
          </a:solidFill>
          <a:latin typeface="+mn-lt"/>
          <a:ea typeface="+mn-ea"/>
        </a:defRPr>
      </a:lvl6pPr>
      <a:lvl7pPr marL="2972023" indent="-228618" algn="l" rtl="0" eaLnBrk="1" fontAlgn="base" hangingPunct="1">
        <a:spcBef>
          <a:spcPct val="20000"/>
        </a:spcBef>
        <a:spcAft>
          <a:spcPct val="0"/>
        </a:spcAft>
        <a:buClr>
          <a:schemeClr val="accent1"/>
        </a:buClr>
        <a:buChar char="»"/>
        <a:defRPr sz="1400">
          <a:solidFill>
            <a:schemeClr val="tx1"/>
          </a:solidFill>
          <a:latin typeface="+mn-lt"/>
          <a:ea typeface="+mn-ea"/>
        </a:defRPr>
      </a:lvl7pPr>
      <a:lvl8pPr marL="3429258" indent="-228618" algn="l" rtl="0" eaLnBrk="1" fontAlgn="base" hangingPunct="1">
        <a:spcBef>
          <a:spcPct val="20000"/>
        </a:spcBef>
        <a:spcAft>
          <a:spcPct val="0"/>
        </a:spcAft>
        <a:buClr>
          <a:schemeClr val="accent1"/>
        </a:buClr>
        <a:buChar char="»"/>
        <a:defRPr sz="1400">
          <a:solidFill>
            <a:schemeClr val="tx1"/>
          </a:solidFill>
          <a:latin typeface="+mn-lt"/>
          <a:ea typeface="+mn-ea"/>
        </a:defRPr>
      </a:lvl8pPr>
      <a:lvl9pPr marL="3886491" indent="-228618" algn="l" rtl="0" eaLnBrk="1" fontAlgn="base" hangingPunct="1">
        <a:spcBef>
          <a:spcPct val="20000"/>
        </a:spcBef>
        <a:spcAft>
          <a:spcPct val="0"/>
        </a:spcAft>
        <a:buClr>
          <a:schemeClr val="accent1"/>
        </a:buClr>
        <a:buChar char="»"/>
        <a:defRPr sz="1400">
          <a:solidFill>
            <a:schemeClr val="tx1"/>
          </a:solidFill>
          <a:latin typeface="+mn-lt"/>
          <a:ea typeface="+mn-ea"/>
        </a:defRPr>
      </a:lvl9pPr>
    </p:bodyStyle>
    <p:otherStyle>
      <a:defPPr>
        <a:defRPr lang="fi-FI"/>
      </a:defPPr>
      <a:lvl1pPr marL="0" algn="l" defTabSz="457235" rtl="0" eaLnBrk="1" latinLnBrk="0" hangingPunct="1">
        <a:defRPr sz="1800" kern="1200">
          <a:solidFill>
            <a:schemeClr val="tx1"/>
          </a:solidFill>
          <a:latin typeface="+mn-lt"/>
          <a:ea typeface="+mn-ea"/>
          <a:cs typeface="+mn-cs"/>
        </a:defRPr>
      </a:lvl1pPr>
      <a:lvl2pPr marL="457235" algn="l" defTabSz="457235" rtl="0" eaLnBrk="1" latinLnBrk="0" hangingPunct="1">
        <a:defRPr sz="1800" kern="1200">
          <a:solidFill>
            <a:schemeClr val="tx1"/>
          </a:solidFill>
          <a:latin typeface="+mn-lt"/>
          <a:ea typeface="+mn-ea"/>
          <a:cs typeface="+mn-cs"/>
        </a:defRPr>
      </a:lvl2pPr>
      <a:lvl3pPr marL="914469" algn="l" defTabSz="457235" rtl="0" eaLnBrk="1" latinLnBrk="0" hangingPunct="1">
        <a:defRPr sz="1800" kern="1200">
          <a:solidFill>
            <a:schemeClr val="tx1"/>
          </a:solidFill>
          <a:latin typeface="+mn-lt"/>
          <a:ea typeface="+mn-ea"/>
          <a:cs typeface="+mn-cs"/>
        </a:defRPr>
      </a:lvl3pPr>
      <a:lvl4pPr marL="1371702" algn="l" defTabSz="457235" rtl="0" eaLnBrk="1" latinLnBrk="0" hangingPunct="1">
        <a:defRPr sz="1800" kern="1200">
          <a:solidFill>
            <a:schemeClr val="tx1"/>
          </a:solidFill>
          <a:latin typeface="+mn-lt"/>
          <a:ea typeface="+mn-ea"/>
          <a:cs typeface="+mn-cs"/>
        </a:defRPr>
      </a:lvl4pPr>
      <a:lvl5pPr marL="1828938" algn="l" defTabSz="457235" rtl="0" eaLnBrk="1" latinLnBrk="0" hangingPunct="1">
        <a:defRPr sz="1800" kern="1200">
          <a:solidFill>
            <a:schemeClr val="tx1"/>
          </a:solidFill>
          <a:latin typeface="+mn-lt"/>
          <a:ea typeface="+mn-ea"/>
          <a:cs typeface="+mn-cs"/>
        </a:defRPr>
      </a:lvl5pPr>
      <a:lvl6pPr marL="2286171" algn="l" defTabSz="457235" rtl="0" eaLnBrk="1" latinLnBrk="0" hangingPunct="1">
        <a:defRPr sz="1800" kern="1200">
          <a:solidFill>
            <a:schemeClr val="tx1"/>
          </a:solidFill>
          <a:latin typeface="+mn-lt"/>
          <a:ea typeface="+mn-ea"/>
          <a:cs typeface="+mn-cs"/>
        </a:defRPr>
      </a:lvl6pPr>
      <a:lvl7pPr marL="2743405" algn="l" defTabSz="457235" rtl="0" eaLnBrk="1" latinLnBrk="0" hangingPunct="1">
        <a:defRPr sz="1800" kern="1200">
          <a:solidFill>
            <a:schemeClr val="tx1"/>
          </a:solidFill>
          <a:latin typeface="+mn-lt"/>
          <a:ea typeface="+mn-ea"/>
          <a:cs typeface="+mn-cs"/>
        </a:defRPr>
      </a:lvl7pPr>
      <a:lvl8pPr marL="3200640" algn="l" defTabSz="457235" rtl="0" eaLnBrk="1" latinLnBrk="0" hangingPunct="1">
        <a:defRPr sz="1800" kern="1200">
          <a:solidFill>
            <a:schemeClr val="tx1"/>
          </a:solidFill>
          <a:latin typeface="+mn-lt"/>
          <a:ea typeface="+mn-ea"/>
          <a:cs typeface="+mn-cs"/>
        </a:defRPr>
      </a:lvl8pPr>
      <a:lvl9pPr marL="3657873" algn="l" defTabSz="45723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3E184D6-1823-AA41-B9EA-EC4CEC2E3291}"/>
              </a:ext>
            </a:extLst>
          </p:cNvPr>
          <p:cNvSpPr>
            <a:spLocks noGrp="1"/>
          </p:cNvSpPr>
          <p:nvPr>
            <p:ph type="ctrTitle"/>
          </p:nvPr>
        </p:nvSpPr>
        <p:spPr>
          <a:xfrm>
            <a:off x="767408" y="2780928"/>
            <a:ext cx="4320480" cy="1588886"/>
          </a:xfrm>
        </p:spPr>
        <p:txBody>
          <a:bodyPr/>
          <a:lstStyle/>
          <a:p>
            <a:pPr algn="l"/>
            <a:r>
              <a:rPr lang="en-US" sz="3600" dirty="0"/>
              <a:t>Company </a:t>
            </a:r>
            <a:br>
              <a:rPr lang="en-US" sz="3600" dirty="0"/>
            </a:br>
            <a:r>
              <a:rPr lang="en-US" sz="3600" dirty="0"/>
              <a:t>presentation</a:t>
            </a:r>
            <a:br>
              <a:rPr lang="en-US" sz="3600" dirty="0"/>
            </a:br>
            <a:r>
              <a:rPr lang="en-GB" sz="2400" dirty="0"/>
              <a:t>ØU Life Science – </a:t>
            </a:r>
            <a:br>
              <a:rPr lang="en-GB" sz="2400" dirty="0"/>
            </a:br>
            <a:r>
              <a:rPr lang="en-GB" sz="2400" dirty="0"/>
              <a:t>Investor conference</a:t>
            </a:r>
            <a:br>
              <a:rPr lang="en-US" sz="2400" dirty="0"/>
            </a:br>
            <a:r>
              <a:rPr lang="en-US" sz="2400" dirty="0"/>
              <a:t>27 Sep 2023</a:t>
            </a:r>
            <a:endParaRPr lang="en-US" sz="3000" dirty="0"/>
          </a:p>
        </p:txBody>
      </p:sp>
      <p:sp>
        <p:nvSpPr>
          <p:cNvPr id="4" name="TextBox 3">
            <a:extLst>
              <a:ext uri="{FF2B5EF4-FFF2-40B4-BE49-F238E27FC236}">
                <a16:creationId xmlns:a16="http://schemas.microsoft.com/office/drawing/2014/main" id="{F70CFB35-80B1-2FFA-7465-D08A391100C7}"/>
              </a:ext>
            </a:extLst>
          </p:cNvPr>
          <p:cNvSpPr txBox="1"/>
          <p:nvPr/>
        </p:nvSpPr>
        <p:spPr bwMode="auto">
          <a:xfrm>
            <a:off x="407368" y="5661248"/>
            <a:ext cx="11544944" cy="416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p>
            <a:pPr marL="274320" indent="-274320" algn="ctr">
              <a:lnSpc>
                <a:spcPct val="115000"/>
              </a:lnSpc>
              <a:spcBef>
                <a:spcPts val="1200"/>
              </a:spcBef>
              <a:spcAft>
                <a:spcPts val="300"/>
              </a:spcAft>
            </a:pPr>
            <a:r>
              <a:rPr lang="en-GB" sz="2000" b="1" kern="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Clinical-stage company developing disease-modifying treatment for Parkinson’s disease</a:t>
            </a:r>
            <a:endParaRPr lang="nb-NO" sz="2000" b="1" kern="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71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7EC4DC-87D4-482F-E983-CE8188B01FF2}"/>
              </a:ext>
            </a:extLst>
          </p:cNvPr>
          <p:cNvPicPr>
            <a:picLocks noChangeAspect="1"/>
          </p:cNvPicPr>
          <p:nvPr/>
        </p:nvPicPr>
        <p:blipFill>
          <a:blip r:embed="rId2"/>
          <a:stretch>
            <a:fillRect/>
          </a:stretch>
        </p:blipFill>
        <p:spPr>
          <a:xfrm>
            <a:off x="4197063" y="2175831"/>
            <a:ext cx="3799657" cy="3355342"/>
          </a:xfrm>
          <a:prstGeom prst="rect">
            <a:avLst/>
          </a:prstGeom>
        </p:spPr>
      </p:pic>
      <p:sp>
        <p:nvSpPr>
          <p:cNvPr id="6" name="Title 5">
            <a:extLst>
              <a:ext uri="{FF2B5EF4-FFF2-40B4-BE49-F238E27FC236}">
                <a16:creationId xmlns:a16="http://schemas.microsoft.com/office/drawing/2014/main" id="{063DCB8A-4DC4-A542-97E6-F455E228EF68}"/>
              </a:ext>
            </a:extLst>
          </p:cNvPr>
          <p:cNvSpPr>
            <a:spLocks noGrp="1"/>
          </p:cNvSpPr>
          <p:nvPr>
            <p:ph type="title"/>
          </p:nvPr>
        </p:nvSpPr>
        <p:spPr>
          <a:xfrm>
            <a:off x="437629" y="188640"/>
            <a:ext cx="11474294" cy="1002147"/>
          </a:xfrm>
        </p:spPr>
        <p:txBody>
          <a:bodyPr>
            <a:noAutofit/>
          </a:bodyPr>
          <a:lstStyle/>
          <a:p>
            <a:r>
              <a:rPr lang="en-FI" sz="2600" dirty="0">
                <a:solidFill>
                  <a:srgbClr val="190B83"/>
                </a:solidFill>
              </a:rPr>
              <a:t>HER-096 Protects Dopamine Neurons, Decreases ⍺-Synuclein Aggregates and Neuroinflammation in the Mice Model</a:t>
            </a:r>
          </a:p>
        </p:txBody>
      </p:sp>
      <p:grpSp>
        <p:nvGrpSpPr>
          <p:cNvPr id="51" name="Group 50">
            <a:extLst>
              <a:ext uri="{FF2B5EF4-FFF2-40B4-BE49-F238E27FC236}">
                <a16:creationId xmlns:a16="http://schemas.microsoft.com/office/drawing/2014/main" id="{3A66F3F3-0360-F9CB-C437-45CA98C01AD6}"/>
              </a:ext>
            </a:extLst>
          </p:cNvPr>
          <p:cNvGrpSpPr/>
          <p:nvPr/>
        </p:nvGrpSpPr>
        <p:grpSpPr>
          <a:xfrm>
            <a:off x="307760" y="1988840"/>
            <a:ext cx="3804714" cy="3450940"/>
            <a:chOff x="307760" y="2297797"/>
            <a:chExt cx="3804714" cy="3450940"/>
          </a:xfrm>
        </p:grpSpPr>
        <p:pic>
          <p:nvPicPr>
            <p:cNvPr id="7" name="Picture 6">
              <a:extLst>
                <a:ext uri="{FF2B5EF4-FFF2-40B4-BE49-F238E27FC236}">
                  <a16:creationId xmlns:a16="http://schemas.microsoft.com/office/drawing/2014/main" id="{B65A82F5-F222-3B12-9DE8-DAC1CB247EDA}"/>
                </a:ext>
              </a:extLst>
            </p:cNvPr>
            <p:cNvPicPr>
              <a:picLocks noChangeAspect="1"/>
            </p:cNvPicPr>
            <p:nvPr/>
          </p:nvPicPr>
          <p:blipFill rotWithShape="1">
            <a:blip r:embed="rId3"/>
            <a:srcRect b="3350"/>
            <a:stretch/>
          </p:blipFill>
          <p:spPr>
            <a:xfrm>
              <a:off x="307760" y="2483951"/>
              <a:ext cx="3790649" cy="3264786"/>
            </a:xfrm>
            <a:prstGeom prst="rect">
              <a:avLst/>
            </a:prstGeom>
          </p:spPr>
        </p:pic>
        <p:grpSp>
          <p:nvGrpSpPr>
            <p:cNvPr id="24" name="Group 23">
              <a:extLst>
                <a:ext uri="{FF2B5EF4-FFF2-40B4-BE49-F238E27FC236}">
                  <a16:creationId xmlns:a16="http://schemas.microsoft.com/office/drawing/2014/main" id="{4834BA2B-9A4C-1A43-83D1-54277F4AA89A}"/>
                </a:ext>
              </a:extLst>
            </p:cNvPr>
            <p:cNvGrpSpPr/>
            <p:nvPr/>
          </p:nvGrpSpPr>
          <p:grpSpPr>
            <a:xfrm>
              <a:off x="3847125" y="3029382"/>
              <a:ext cx="261610" cy="1005403"/>
              <a:chOff x="10233905" y="2006188"/>
              <a:chExt cx="261610" cy="1005403"/>
            </a:xfrm>
          </p:grpSpPr>
          <p:cxnSp>
            <p:nvCxnSpPr>
              <p:cNvPr id="25" name="Straight Arrow Connector 24">
                <a:extLst>
                  <a:ext uri="{FF2B5EF4-FFF2-40B4-BE49-F238E27FC236}">
                    <a16:creationId xmlns:a16="http://schemas.microsoft.com/office/drawing/2014/main" id="{84E47666-1C25-4645-BD30-3E9C5D62A95E}"/>
                  </a:ext>
                </a:extLst>
              </p:cNvPr>
              <p:cNvCxnSpPr>
                <a:cxnSpLocks/>
              </p:cNvCxnSpPr>
              <p:nvPr/>
            </p:nvCxnSpPr>
            <p:spPr>
              <a:xfrm>
                <a:off x="10238142" y="2062547"/>
                <a:ext cx="0" cy="865774"/>
              </a:xfrm>
              <a:prstGeom prst="straightConnector1">
                <a:avLst/>
              </a:prstGeom>
              <a:ln w="190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CE3C5F2-1C0A-0B48-810F-3BCCE69D563E}"/>
                  </a:ext>
                </a:extLst>
              </p:cNvPr>
              <p:cNvSpPr txBox="1"/>
              <p:nvPr/>
            </p:nvSpPr>
            <p:spPr>
              <a:xfrm rot="16200000">
                <a:off x="9862008" y="2378085"/>
                <a:ext cx="1005403" cy="261610"/>
              </a:xfrm>
              <a:prstGeom prst="rect">
                <a:avLst/>
              </a:prstGeom>
              <a:noFill/>
            </p:spPr>
            <p:txBody>
              <a:bodyPr wrap="none" rtlCol="0">
                <a:spAutoFit/>
              </a:bodyPr>
              <a:lstStyle/>
              <a:p>
                <a:r>
                  <a:rPr lang="en-FI" sz="1050" dirty="0">
                    <a:solidFill>
                      <a:schemeClr val="bg1">
                        <a:lumMod val="50000"/>
                      </a:schemeClr>
                    </a:solidFill>
                  </a:rPr>
                  <a:t>Improvement</a:t>
                </a:r>
              </a:p>
            </p:txBody>
          </p:sp>
        </p:grpSp>
        <p:sp>
          <p:nvSpPr>
            <p:cNvPr id="22" name="Rectangle 21">
              <a:extLst>
                <a:ext uri="{FF2B5EF4-FFF2-40B4-BE49-F238E27FC236}">
                  <a16:creationId xmlns:a16="http://schemas.microsoft.com/office/drawing/2014/main" id="{9FE9619A-1931-DD4F-97F0-CC8A16B71355}"/>
                </a:ext>
              </a:extLst>
            </p:cNvPr>
            <p:cNvSpPr/>
            <p:nvPr/>
          </p:nvSpPr>
          <p:spPr bwMode="auto">
            <a:xfrm>
              <a:off x="307760" y="2297797"/>
              <a:ext cx="3804714" cy="278384"/>
            </a:xfrm>
            <a:prstGeom prst="rect">
              <a:avLst/>
            </a:prstGeom>
            <a:solidFill>
              <a:srgbClr val="CBE4F8"/>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ts val="200"/>
                </a:spcBef>
                <a:spcAft>
                  <a:spcPts val="200"/>
                </a:spcAft>
              </a:pPr>
              <a:r>
                <a:rPr lang="en-US" sz="1100" b="1" dirty="0">
                  <a:solidFill>
                    <a:srgbClr val="005DBC"/>
                  </a:solidFill>
                  <a:latin typeface="Arial" panose="020B0604020202020204" pitchFamily="34" charset="0"/>
                  <a:cs typeface="Arial" panose="020B0604020202020204" pitchFamily="34" charset="0"/>
                </a:rPr>
                <a:t>PROTECTION OF NIGRAL DOPAMINE NEURONS</a:t>
              </a:r>
              <a:endParaRPr lang="en-US" sz="1100" dirty="0">
                <a:solidFill>
                  <a:schemeClr val="tx1">
                    <a:lumMod val="75000"/>
                    <a:lumOff val="25000"/>
                  </a:schemeClr>
                </a:solidFill>
                <a:latin typeface="Arial Narrow" panose="020B0604020202020204" pitchFamily="34" charset="0"/>
                <a:cs typeface="Arial Narrow" panose="020B0604020202020204" pitchFamily="34" charset="0"/>
              </a:endParaRPr>
            </a:p>
          </p:txBody>
        </p:sp>
      </p:grpSp>
      <p:grpSp>
        <p:nvGrpSpPr>
          <p:cNvPr id="19" name="Group 18">
            <a:extLst>
              <a:ext uri="{FF2B5EF4-FFF2-40B4-BE49-F238E27FC236}">
                <a16:creationId xmlns:a16="http://schemas.microsoft.com/office/drawing/2014/main" id="{F0E9247A-EE14-6E41-AC3A-8952D4399DA3}"/>
              </a:ext>
            </a:extLst>
          </p:cNvPr>
          <p:cNvGrpSpPr/>
          <p:nvPr/>
        </p:nvGrpSpPr>
        <p:grpSpPr>
          <a:xfrm>
            <a:off x="7751305" y="2649671"/>
            <a:ext cx="263053" cy="1005403"/>
            <a:chOff x="10238142" y="1966428"/>
            <a:chExt cx="263053" cy="1005403"/>
          </a:xfrm>
        </p:grpSpPr>
        <p:cxnSp>
          <p:nvCxnSpPr>
            <p:cNvPr id="16" name="Straight Arrow Connector 15">
              <a:extLst>
                <a:ext uri="{FF2B5EF4-FFF2-40B4-BE49-F238E27FC236}">
                  <a16:creationId xmlns:a16="http://schemas.microsoft.com/office/drawing/2014/main" id="{3B770FCC-91D3-F44E-A17B-F61DEFF6B832}"/>
                </a:ext>
              </a:extLst>
            </p:cNvPr>
            <p:cNvCxnSpPr>
              <a:cxnSpLocks/>
            </p:cNvCxnSpPr>
            <p:nvPr/>
          </p:nvCxnSpPr>
          <p:spPr>
            <a:xfrm>
              <a:off x="10238142" y="2062547"/>
              <a:ext cx="0" cy="865774"/>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3521637-C3D2-2D42-B4FC-B9C28BEAC584}"/>
                </a:ext>
              </a:extLst>
            </p:cNvPr>
            <p:cNvSpPr txBox="1"/>
            <p:nvPr/>
          </p:nvSpPr>
          <p:spPr>
            <a:xfrm rot="16200000">
              <a:off x="9867688" y="2338325"/>
              <a:ext cx="1005403" cy="261610"/>
            </a:xfrm>
            <a:prstGeom prst="rect">
              <a:avLst/>
            </a:prstGeom>
            <a:noFill/>
          </p:spPr>
          <p:txBody>
            <a:bodyPr wrap="none" rtlCol="0">
              <a:spAutoFit/>
            </a:bodyPr>
            <a:lstStyle/>
            <a:p>
              <a:r>
                <a:rPr lang="en-FI" sz="1050" dirty="0">
                  <a:solidFill>
                    <a:schemeClr val="bg1">
                      <a:lumMod val="50000"/>
                    </a:schemeClr>
                  </a:solidFill>
                </a:rPr>
                <a:t>Improvement</a:t>
              </a:r>
            </a:p>
          </p:txBody>
        </p:sp>
      </p:grpSp>
      <p:sp>
        <p:nvSpPr>
          <p:cNvPr id="23" name="Rectangle 22">
            <a:extLst>
              <a:ext uri="{FF2B5EF4-FFF2-40B4-BE49-F238E27FC236}">
                <a16:creationId xmlns:a16="http://schemas.microsoft.com/office/drawing/2014/main" id="{C8269456-B9DB-5F4F-BB3A-0DC3CE5C8C21}"/>
              </a:ext>
            </a:extLst>
          </p:cNvPr>
          <p:cNvSpPr/>
          <p:nvPr/>
        </p:nvSpPr>
        <p:spPr bwMode="auto">
          <a:xfrm>
            <a:off x="4252825" y="1988840"/>
            <a:ext cx="3804714" cy="278384"/>
          </a:xfrm>
          <a:prstGeom prst="rect">
            <a:avLst/>
          </a:prstGeom>
          <a:solidFill>
            <a:srgbClr val="CBE4F8"/>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ts val="200"/>
              </a:spcBef>
              <a:spcAft>
                <a:spcPts val="200"/>
              </a:spcAft>
            </a:pPr>
            <a:r>
              <a:rPr lang="en-US" sz="1100" b="1" dirty="0">
                <a:solidFill>
                  <a:srgbClr val="005DBC"/>
                </a:solidFill>
                <a:latin typeface="Symbol" pitchFamily="2" charset="2"/>
                <a:cs typeface="Arial" panose="020B0604020202020204" pitchFamily="34" charset="0"/>
              </a:rPr>
              <a:t>a</a:t>
            </a:r>
            <a:r>
              <a:rPr lang="en-US" sz="1100" b="1" dirty="0">
                <a:solidFill>
                  <a:srgbClr val="005DBC"/>
                </a:solidFill>
                <a:latin typeface="Arial" panose="020B0604020202020204" pitchFamily="34" charset="0"/>
                <a:cs typeface="Arial" panose="020B0604020202020204" pitchFamily="34" charset="0"/>
              </a:rPr>
              <a:t>-SYNUCLEIN AGGREGATES IN SUBSTANTIA NIGRA</a:t>
            </a:r>
            <a:endParaRPr lang="en-US" sz="1100" dirty="0">
              <a:solidFill>
                <a:schemeClr val="tx1">
                  <a:lumMod val="75000"/>
                  <a:lumOff val="25000"/>
                </a:schemeClr>
              </a:solidFill>
              <a:latin typeface="Arial Narrow" panose="020B0604020202020204" pitchFamily="34" charset="0"/>
              <a:cs typeface="Arial Narrow" panose="020B0604020202020204" pitchFamily="34" charset="0"/>
            </a:endParaRPr>
          </a:p>
        </p:txBody>
      </p:sp>
      <p:sp>
        <p:nvSpPr>
          <p:cNvPr id="44" name="Rectangle 230">
            <a:extLst>
              <a:ext uri="{FF2B5EF4-FFF2-40B4-BE49-F238E27FC236}">
                <a16:creationId xmlns:a16="http://schemas.microsoft.com/office/drawing/2014/main" id="{768D65A8-FC68-1207-9E9A-83069A868289}"/>
              </a:ext>
            </a:extLst>
          </p:cNvPr>
          <p:cNvSpPr/>
          <p:nvPr/>
        </p:nvSpPr>
        <p:spPr>
          <a:xfrm>
            <a:off x="488321" y="5703067"/>
            <a:ext cx="11215358" cy="402788"/>
          </a:xfrm>
          <a:prstGeom prst="rect">
            <a:avLst/>
          </a:prstGeom>
          <a:noFill/>
          <a:ln w="9525">
            <a:solidFill>
              <a:srgbClr val="091F7E"/>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r>
              <a:rPr lang="en-US" sz="900" b="1" dirty="0">
                <a:solidFill>
                  <a:schemeClr val="tx1">
                    <a:lumMod val="75000"/>
                    <a:lumOff val="25000"/>
                  </a:schemeClr>
                </a:solidFill>
                <a:latin typeface="Arial Narrow" panose="020B0604020202020204" pitchFamily="34" charset="0"/>
                <a:cs typeface="Arial Narrow" panose="020B0604020202020204" pitchFamily="34" charset="0"/>
              </a:rPr>
              <a:t>STUDY: </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Test compound HER-096 was administrated subcutaneously at indicated dose levels three times per week for four weeks starting one week after </a:t>
            </a:r>
            <a:r>
              <a:rPr lang="en-US" sz="900" dirty="0">
                <a:solidFill>
                  <a:schemeClr val="tx1">
                    <a:lumMod val="75000"/>
                    <a:lumOff val="25000"/>
                  </a:schemeClr>
                </a:solidFill>
                <a:latin typeface="Symbol" pitchFamily="2" charset="2"/>
                <a:cs typeface="Arial Narrow" panose="020B0604020202020204" pitchFamily="34" charset="0"/>
              </a:rPr>
              <a:t>a</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-synuclein oligomer injection. Animals were sacrificed on day 42 after the model indication, and neuronal survival (TH), alpha-synuclein aggregation and microglial activation (Iba1) in substantia nigra were assessed by immunostaining and automated image analysis (n=5-7). *p&lt;0.05 ANOVA with post-hoc Fisher’s test versus group treated with vehicle (red bars). </a:t>
            </a:r>
          </a:p>
        </p:txBody>
      </p:sp>
      <p:grpSp>
        <p:nvGrpSpPr>
          <p:cNvPr id="52" name="Group 51">
            <a:extLst>
              <a:ext uri="{FF2B5EF4-FFF2-40B4-BE49-F238E27FC236}">
                <a16:creationId xmlns:a16="http://schemas.microsoft.com/office/drawing/2014/main" id="{5C5522B9-7D58-7A4F-69C6-775D1087F693}"/>
              </a:ext>
            </a:extLst>
          </p:cNvPr>
          <p:cNvGrpSpPr/>
          <p:nvPr/>
        </p:nvGrpSpPr>
        <p:grpSpPr>
          <a:xfrm>
            <a:off x="8119568" y="1988840"/>
            <a:ext cx="3834742" cy="3549603"/>
            <a:chOff x="8095837" y="2329580"/>
            <a:chExt cx="3834742" cy="3549603"/>
          </a:xfrm>
        </p:grpSpPr>
        <p:sp>
          <p:nvSpPr>
            <p:cNvPr id="45" name="Rectangle 44">
              <a:extLst>
                <a:ext uri="{FF2B5EF4-FFF2-40B4-BE49-F238E27FC236}">
                  <a16:creationId xmlns:a16="http://schemas.microsoft.com/office/drawing/2014/main" id="{CEB3B113-DFC1-0D64-49C6-EC722BC6347A}"/>
                </a:ext>
              </a:extLst>
            </p:cNvPr>
            <p:cNvSpPr/>
            <p:nvPr/>
          </p:nvSpPr>
          <p:spPr bwMode="auto">
            <a:xfrm>
              <a:off x="8169915" y="2329580"/>
              <a:ext cx="3718277" cy="278384"/>
            </a:xfrm>
            <a:prstGeom prst="rect">
              <a:avLst/>
            </a:prstGeom>
            <a:solidFill>
              <a:srgbClr val="CBE4F8"/>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ts val="200"/>
                </a:spcBef>
                <a:spcAft>
                  <a:spcPts val="200"/>
                </a:spcAft>
              </a:pPr>
              <a:r>
                <a:rPr lang="en-US" sz="1100" b="1" dirty="0">
                  <a:solidFill>
                    <a:srgbClr val="005DBC"/>
                  </a:solidFill>
                  <a:latin typeface="Arial" panose="020B0604020202020204" pitchFamily="34" charset="0"/>
                  <a:cs typeface="Arial" panose="020B0604020202020204" pitchFamily="34" charset="0"/>
                </a:rPr>
                <a:t>NEUROINFLAMMATION IN SUBSTANTIA NIGRA</a:t>
              </a:r>
              <a:endParaRPr lang="en-US" sz="1100" dirty="0">
                <a:solidFill>
                  <a:schemeClr val="tx1">
                    <a:lumMod val="75000"/>
                    <a:lumOff val="25000"/>
                  </a:schemeClr>
                </a:solidFill>
                <a:latin typeface="Arial Narrow" panose="020B0604020202020204" pitchFamily="34" charset="0"/>
                <a:cs typeface="Arial Narrow" panose="020B0604020202020204" pitchFamily="34" charset="0"/>
              </a:endParaRPr>
            </a:p>
          </p:txBody>
        </p:sp>
        <p:pic>
          <p:nvPicPr>
            <p:cNvPr id="46" name="Picture 45">
              <a:extLst>
                <a:ext uri="{FF2B5EF4-FFF2-40B4-BE49-F238E27FC236}">
                  <a16:creationId xmlns:a16="http://schemas.microsoft.com/office/drawing/2014/main" id="{48917FF0-DD6F-0069-48F8-8440E410A220}"/>
                </a:ext>
              </a:extLst>
            </p:cNvPr>
            <p:cNvPicPr>
              <a:picLocks noChangeAspect="1"/>
            </p:cNvPicPr>
            <p:nvPr/>
          </p:nvPicPr>
          <p:blipFill>
            <a:blip r:embed="rId4"/>
            <a:stretch>
              <a:fillRect/>
            </a:stretch>
          </p:blipFill>
          <p:spPr>
            <a:xfrm>
              <a:off x="8095837" y="2509673"/>
              <a:ext cx="3826909" cy="3369510"/>
            </a:xfrm>
            <a:prstGeom prst="rect">
              <a:avLst/>
            </a:prstGeom>
          </p:spPr>
        </p:pic>
        <p:grpSp>
          <p:nvGrpSpPr>
            <p:cNvPr id="47" name="Group 46">
              <a:extLst>
                <a:ext uri="{FF2B5EF4-FFF2-40B4-BE49-F238E27FC236}">
                  <a16:creationId xmlns:a16="http://schemas.microsoft.com/office/drawing/2014/main" id="{EA63E1C7-4B13-87AB-8BF9-A937115F0CD9}"/>
                </a:ext>
              </a:extLst>
            </p:cNvPr>
            <p:cNvGrpSpPr/>
            <p:nvPr/>
          </p:nvGrpSpPr>
          <p:grpSpPr>
            <a:xfrm>
              <a:off x="11667526" y="3114888"/>
              <a:ext cx="263053" cy="1005403"/>
              <a:chOff x="10238142" y="1966428"/>
              <a:chExt cx="263053" cy="1005403"/>
            </a:xfrm>
          </p:grpSpPr>
          <p:cxnSp>
            <p:nvCxnSpPr>
              <p:cNvPr id="48" name="Straight Arrow Connector 47">
                <a:extLst>
                  <a:ext uri="{FF2B5EF4-FFF2-40B4-BE49-F238E27FC236}">
                    <a16:creationId xmlns:a16="http://schemas.microsoft.com/office/drawing/2014/main" id="{E194702C-398A-E0EF-06E0-46DAC354ECBC}"/>
                  </a:ext>
                </a:extLst>
              </p:cNvPr>
              <p:cNvCxnSpPr>
                <a:cxnSpLocks/>
              </p:cNvCxnSpPr>
              <p:nvPr/>
            </p:nvCxnSpPr>
            <p:spPr>
              <a:xfrm>
                <a:off x="10238142" y="2062547"/>
                <a:ext cx="0" cy="865774"/>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6EC8DB9-F332-2091-67E6-84B3BDDC0DAB}"/>
                  </a:ext>
                </a:extLst>
              </p:cNvPr>
              <p:cNvSpPr txBox="1"/>
              <p:nvPr/>
            </p:nvSpPr>
            <p:spPr>
              <a:xfrm rot="16200000">
                <a:off x="9867688" y="2338325"/>
                <a:ext cx="1005403" cy="261610"/>
              </a:xfrm>
              <a:prstGeom prst="rect">
                <a:avLst/>
              </a:prstGeom>
              <a:noFill/>
            </p:spPr>
            <p:txBody>
              <a:bodyPr wrap="none" rtlCol="0">
                <a:spAutoFit/>
              </a:bodyPr>
              <a:lstStyle/>
              <a:p>
                <a:r>
                  <a:rPr lang="en-FI" sz="1050" dirty="0">
                    <a:solidFill>
                      <a:schemeClr val="bg1">
                        <a:lumMod val="50000"/>
                      </a:schemeClr>
                    </a:solidFill>
                  </a:rPr>
                  <a:t>Improvement</a:t>
                </a:r>
              </a:p>
            </p:txBody>
          </p:sp>
        </p:grpSp>
      </p:grpSp>
      <p:grpSp>
        <p:nvGrpSpPr>
          <p:cNvPr id="3" name="Group 2">
            <a:extLst>
              <a:ext uri="{FF2B5EF4-FFF2-40B4-BE49-F238E27FC236}">
                <a16:creationId xmlns:a16="http://schemas.microsoft.com/office/drawing/2014/main" id="{854EF33C-0FF3-DDC1-E86F-E63225DEDB0B}"/>
              </a:ext>
            </a:extLst>
          </p:cNvPr>
          <p:cNvGrpSpPr/>
          <p:nvPr/>
        </p:nvGrpSpPr>
        <p:grpSpPr>
          <a:xfrm>
            <a:off x="1991544" y="1201840"/>
            <a:ext cx="792088" cy="720080"/>
            <a:chOff x="1343472" y="1331641"/>
            <a:chExt cx="1868370" cy="1745707"/>
          </a:xfrm>
        </p:grpSpPr>
        <p:pic>
          <p:nvPicPr>
            <p:cNvPr id="4" name="Picture 3">
              <a:extLst>
                <a:ext uri="{FF2B5EF4-FFF2-40B4-BE49-F238E27FC236}">
                  <a16:creationId xmlns:a16="http://schemas.microsoft.com/office/drawing/2014/main" id="{7E181CF9-16E9-755D-4E83-A526971A3FD4}"/>
                </a:ext>
              </a:extLst>
            </p:cNvPr>
            <p:cNvPicPr>
              <a:picLocks noChangeAspect="1"/>
            </p:cNvPicPr>
            <p:nvPr/>
          </p:nvPicPr>
          <p:blipFill rotWithShape="1">
            <a:blip r:embed="rId5"/>
            <a:srcRect t="16611" r="63355" b="29707"/>
            <a:stretch/>
          </p:blipFill>
          <p:spPr>
            <a:xfrm>
              <a:off x="1343472" y="1331641"/>
              <a:ext cx="1656184" cy="1745707"/>
            </a:xfrm>
            <a:prstGeom prst="rect">
              <a:avLst/>
            </a:prstGeom>
          </p:spPr>
        </p:pic>
        <p:sp>
          <p:nvSpPr>
            <p:cNvPr id="5" name="Rectangle 4">
              <a:extLst>
                <a:ext uri="{FF2B5EF4-FFF2-40B4-BE49-F238E27FC236}">
                  <a16:creationId xmlns:a16="http://schemas.microsoft.com/office/drawing/2014/main" id="{F88A3916-E51B-C73E-225E-CC6305D71568}"/>
                </a:ext>
              </a:extLst>
            </p:cNvPr>
            <p:cNvSpPr/>
            <p:nvPr/>
          </p:nvSpPr>
          <p:spPr bwMode="auto">
            <a:xfrm rot="500647">
              <a:off x="2279576" y="1332172"/>
              <a:ext cx="720080" cy="1531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tangle 7">
              <a:extLst>
                <a:ext uri="{FF2B5EF4-FFF2-40B4-BE49-F238E27FC236}">
                  <a16:creationId xmlns:a16="http://schemas.microsoft.com/office/drawing/2014/main" id="{A79C625F-88FC-5DBD-E069-224D4AE5A51D}"/>
                </a:ext>
              </a:extLst>
            </p:cNvPr>
            <p:cNvSpPr/>
            <p:nvPr/>
          </p:nvSpPr>
          <p:spPr bwMode="auto">
            <a:xfrm rot="19980174">
              <a:off x="2620560" y="2736026"/>
              <a:ext cx="591282" cy="1720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9" name="Oval 8">
            <a:extLst>
              <a:ext uri="{FF2B5EF4-FFF2-40B4-BE49-F238E27FC236}">
                <a16:creationId xmlns:a16="http://schemas.microsoft.com/office/drawing/2014/main" id="{85C183D0-2450-E3EA-E1F2-C24537DB4DFC}"/>
              </a:ext>
            </a:extLst>
          </p:cNvPr>
          <p:cNvSpPr/>
          <p:nvPr/>
        </p:nvSpPr>
        <p:spPr bwMode="auto">
          <a:xfrm>
            <a:off x="2090121" y="1124744"/>
            <a:ext cx="477487" cy="381538"/>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0" name="Group 9">
            <a:extLst>
              <a:ext uri="{FF2B5EF4-FFF2-40B4-BE49-F238E27FC236}">
                <a16:creationId xmlns:a16="http://schemas.microsoft.com/office/drawing/2014/main" id="{8C523E8E-CA5B-F406-0CB7-490E00B7A00E}"/>
              </a:ext>
            </a:extLst>
          </p:cNvPr>
          <p:cNvGrpSpPr/>
          <p:nvPr/>
        </p:nvGrpSpPr>
        <p:grpSpPr>
          <a:xfrm>
            <a:off x="5951984" y="1201840"/>
            <a:ext cx="792088" cy="720080"/>
            <a:chOff x="1343472" y="1331641"/>
            <a:chExt cx="1868370" cy="1745707"/>
          </a:xfrm>
        </p:grpSpPr>
        <p:pic>
          <p:nvPicPr>
            <p:cNvPr id="11" name="Picture 10">
              <a:extLst>
                <a:ext uri="{FF2B5EF4-FFF2-40B4-BE49-F238E27FC236}">
                  <a16:creationId xmlns:a16="http://schemas.microsoft.com/office/drawing/2014/main" id="{9D8C63C5-5BD9-1647-1549-105B6CEA8BA5}"/>
                </a:ext>
              </a:extLst>
            </p:cNvPr>
            <p:cNvPicPr>
              <a:picLocks noChangeAspect="1"/>
            </p:cNvPicPr>
            <p:nvPr/>
          </p:nvPicPr>
          <p:blipFill rotWithShape="1">
            <a:blip r:embed="rId5"/>
            <a:srcRect t="16611" r="63355" b="29707"/>
            <a:stretch/>
          </p:blipFill>
          <p:spPr>
            <a:xfrm>
              <a:off x="1343472" y="1331641"/>
              <a:ext cx="1656184" cy="1745707"/>
            </a:xfrm>
            <a:prstGeom prst="rect">
              <a:avLst/>
            </a:prstGeom>
          </p:spPr>
        </p:pic>
        <p:sp>
          <p:nvSpPr>
            <p:cNvPr id="12" name="Rectangle 11">
              <a:extLst>
                <a:ext uri="{FF2B5EF4-FFF2-40B4-BE49-F238E27FC236}">
                  <a16:creationId xmlns:a16="http://schemas.microsoft.com/office/drawing/2014/main" id="{3EEAC817-2B5F-25A1-298B-147FD0C79210}"/>
                </a:ext>
              </a:extLst>
            </p:cNvPr>
            <p:cNvSpPr/>
            <p:nvPr/>
          </p:nvSpPr>
          <p:spPr bwMode="auto">
            <a:xfrm rot="500647">
              <a:off x="2279576" y="1332172"/>
              <a:ext cx="720080" cy="1531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a:extLst>
                <a:ext uri="{FF2B5EF4-FFF2-40B4-BE49-F238E27FC236}">
                  <a16:creationId xmlns:a16="http://schemas.microsoft.com/office/drawing/2014/main" id="{BB388847-48E7-517D-FDE0-4FAB60C20CBC}"/>
                </a:ext>
              </a:extLst>
            </p:cNvPr>
            <p:cNvSpPr/>
            <p:nvPr/>
          </p:nvSpPr>
          <p:spPr bwMode="auto">
            <a:xfrm rot="19980174">
              <a:off x="2620560" y="2736026"/>
              <a:ext cx="591282" cy="1720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4" name="Oval 13">
            <a:extLst>
              <a:ext uri="{FF2B5EF4-FFF2-40B4-BE49-F238E27FC236}">
                <a16:creationId xmlns:a16="http://schemas.microsoft.com/office/drawing/2014/main" id="{CD1EF89C-E42A-C5A9-3234-566832AA72D3}"/>
              </a:ext>
            </a:extLst>
          </p:cNvPr>
          <p:cNvSpPr/>
          <p:nvPr/>
        </p:nvSpPr>
        <p:spPr bwMode="auto">
          <a:xfrm>
            <a:off x="6279426" y="1505527"/>
            <a:ext cx="477487" cy="381538"/>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5" name="Group 14">
            <a:extLst>
              <a:ext uri="{FF2B5EF4-FFF2-40B4-BE49-F238E27FC236}">
                <a16:creationId xmlns:a16="http://schemas.microsoft.com/office/drawing/2014/main" id="{7797551C-29BA-ACDA-300F-CE4315EAA643}"/>
              </a:ext>
            </a:extLst>
          </p:cNvPr>
          <p:cNvGrpSpPr/>
          <p:nvPr/>
        </p:nvGrpSpPr>
        <p:grpSpPr>
          <a:xfrm>
            <a:off x="9705881" y="1201840"/>
            <a:ext cx="792088" cy="720080"/>
            <a:chOff x="1343472" y="1331641"/>
            <a:chExt cx="1868370" cy="1745707"/>
          </a:xfrm>
        </p:grpSpPr>
        <p:pic>
          <p:nvPicPr>
            <p:cNvPr id="18" name="Picture 17">
              <a:extLst>
                <a:ext uri="{FF2B5EF4-FFF2-40B4-BE49-F238E27FC236}">
                  <a16:creationId xmlns:a16="http://schemas.microsoft.com/office/drawing/2014/main" id="{A8090730-A3E5-C8E6-773C-79498B8E7E34}"/>
                </a:ext>
              </a:extLst>
            </p:cNvPr>
            <p:cNvPicPr>
              <a:picLocks noChangeAspect="1"/>
            </p:cNvPicPr>
            <p:nvPr/>
          </p:nvPicPr>
          <p:blipFill rotWithShape="1">
            <a:blip r:embed="rId5"/>
            <a:srcRect t="16611" r="63355" b="29707"/>
            <a:stretch/>
          </p:blipFill>
          <p:spPr>
            <a:xfrm>
              <a:off x="1343472" y="1331641"/>
              <a:ext cx="1656184" cy="1745707"/>
            </a:xfrm>
            <a:prstGeom prst="rect">
              <a:avLst/>
            </a:prstGeom>
          </p:spPr>
        </p:pic>
        <p:sp>
          <p:nvSpPr>
            <p:cNvPr id="20" name="Rectangle 19">
              <a:extLst>
                <a:ext uri="{FF2B5EF4-FFF2-40B4-BE49-F238E27FC236}">
                  <a16:creationId xmlns:a16="http://schemas.microsoft.com/office/drawing/2014/main" id="{8B0359DF-F29D-2E93-4727-DE68F472DC25}"/>
                </a:ext>
              </a:extLst>
            </p:cNvPr>
            <p:cNvSpPr/>
            <p:nvPr/>
          </p:nvSpPr>
          <p:spPr bwMode="auto">
            <a:xfrm rot="500647">
              <a:off x="2279576" y="1332172"/>
              <a:ext cx="720080" cy="1531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Rectangle 20">
              <a:extLst>
                <a:ext uri="{FF2B5EF4-FFF2-40B4-BE49-F238E27FC236}">
                  <a16:creationId xmlns:a16="http://schemas.microsoft.com/office/drawing/2014/main" id="{B5BF6A30-5B89-E79B-806F-DD02518292D2}"/>
                </a:ext>
              </a:extLst>
            </p:cNvPr>
            <p:cNvSpPr/>
            <p:nvPr/>
          </p:nvSpPr>
          <p:spPr bwMode="auto">
            <a:xfrm rot="19980174">
              <a:off x="2620560" y="2736026"/>
              <a:ext cx="591282" cy="1720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27" name="Oval 26">
            <a:extLst>
              <a:ext uri="{FF2B5EF4-FFF2-40B4-BE49-F238E27FC236}">
                <a16:creationId xmlns:a16="http://schemas.microsoft.com/office/drawing/2014/main" id="{255D731C-FD9F-876B-442A-85A0BA130718}"/>
              </a:ext>
            </a:extLst>
          </p:cNvPr>
          <p:cNvSpPr/>
          <p:nvPr/>
        </p:nvSpPr>
        <p:spPr bwMode="auto">
          <a:xfrm>
            <a:off x="9552029" y="1524990"/>
            <a:ext cx="477487" cy="381538"/>
          </a:xfrm>
          <a:prstGeom prst="ellipse">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0024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3DCB8A-4DC4-A542-97E6-F455E228EF68}"/>
              </a:ext>
            </a:extLst>
          </p:cNvPr>
          <p:cNvSpPr>
            <a:spLocks noGrp="1"/>
          </p:cNvSpPr>
          <p:nvPr>
            <p:ph type="title"/>
          </p:nvPr>
        </p:nvSpPr>
        <p:spPr>
          <a:xfrm>
            <a:off x="486042" y="458343"/>
            <a:ext cx="11474294" cy="594393"/>
          </a:xfrm>
        </p:spPr>
        <p:txBody>
          <a:bodyPr>
            <a:noAutofit/>
          </a:bodyPr>
          <a:lstStyle/>
          <a:p>
            <a:r>
              <a:rPr lang="fi-FI" sz="2800" dirty="0" err="1">
                <a:solidFill>
                  <a:srgbClr val="190B83"/>
                </a:solidFill>
              </a:rPr>
              <a:t>Disease-modification</a:t>
            </a:r>
            <a:r>
              <a:rPr lang="fi-FI" sz="2800" dirty="0">
                <a:solidFill>
                  <a:srgbClr val="190B83"/>
                </a:solidFill>
              </a:rPr>
              <a:t> </a:t>
            </a:r>
            <a:r>
              <a:rPr lang="fi-FI" sz="2800" dirty="0" err="1">
                <a:solidFill>
                  <a:srgbClr val="190B83"/>
                </a:solidFill>
              </a:rPr>
              <a:t>results</a:t>
            </a:r>
            <a:r>
              <a:rPr lang="fi-FI" sz="2800" dirty="0">
                <a:solidFill>
                  <a:srgbClr val="190B83"/>
                </a:solidFill>
              </a:rPr>
              <a:t> in a </a:t>
            </a:r>
            <a:r>
              <a:rPr lang="fi-FI" sz="2800" dirty="0" err="1">
                <a:solidFill>
                  <a:srgbClr val="190B83"/>
                </a:solidFill>
              </a:rPr>
              <a:t>symptomatic</a:t>
            </a:r>
            <a:r>
              <a:rPr lang="fi-FI" sz="2800" dirty="0">
                <a:solidFill>
                  <a:srgbClr val="190B83"/>
                </a:solidFill>
              </a:rPr>
              <a:t> </a:t>
            </a:r>
            <a:r>
              <a:rPr lang="fi-FI" sz="2800" dirty="0" err="1">
                <a:solidFill>
                  <a:srgbClr val="190B83"/>
                </a:solidFill>
              </a:rPr>
              <a:t>improvement</a:t>
            </a:r>
            <a:r>
              <a:rPr lang="fi-FI" sz="2800" dirty="0">
                <a:solidFill>
                  <a:srgbClr val="190B83"/>
                </a:solidFill>
              </a:rPr>
              <a:t> in </a:t>
            </a:r>
            <a:r>
              <a:rPr lang="fi-FI" sz="2800" dirty="0" err="1">
                <a:solidFill>
                  <a:srgbClr val="190B83"/>
                </a:solidFill>
              </a:rPr>
              <a:t>the</a:t>
            </a:r>
            <a:r>
              <a:rPr lang="fi-FI" sz="2800" dirty="0">
                <a:solidFill>
                  <a:srgbClr val="190B83"/>
                </a:solidFill>
              </a:rPr>
              <a:t> </a:t>
            </a:r>
            <a:r>
              <a:rPr lang="fi-FI" sz="2800" dirty="0" err="1">
                <a:solidFill>
                  <a:srgbClr val="190B83"/>
                </a:solidFill>
              </a:rPr>
              <a:t>mouse</a:t>
            </a:r>
            <a:r>
              <a:rPr lang="fi-FI" sz="2800" dirty="0">
                <a:solidFill>
                  <a:srgbClr val="190B83"/>
                </a:solidFill>
              </a:rPr>
              <a:t> </a:t>
            </a:r>
            <a:r>
              <a:rPr lang="fi-FI" sz="2800" dirty="0" err="1">
                <a:solidFill>
                  <a:srgbClr val="190B83"/>
                </a:solidFill>
              </a:rPr>
              <a:t>model</a:t>
            </a:r>
            <a:endParaRPr lang="en-FI" sz="2600" dirty="0">
              <a:solidFill>
                <a:srgbClr val="190B83"/>
              </a:solidFill>
            </a:endParaRPr>
          </a:p>
        </p:txBody>
      </p:sp>
      <p:grpSp>
        <p:nvGrpSpPr>
          <p:cNvPr id="37" name="Group 36">
            <a:extLst>
              <a:ext uri="{FF2B5EF4-FFF2-40B4-BE49-F238E27FC236}">
                <a16:creationId xmlns:a16="http://schemas.microsoft.com/office/drawing/2014/main" id="{250C5980-AEDA-419C-609A-1D3C92797720}"/>
              </a:ext>
            </a:extLst>
          </p:cNvPr>
          <p:cNvGrpSpPr/>
          <p:nvPr/>
        </p:nvGrpSpPr>
        <p:grpSpPr>
          <a:xfrm>
            <a:off x="6794338" y="1786170"/>
            <a:ext cx="4492843" cy="3731062"/>
            <a:chOff x="6168008" y="3603545"/>
            <a:chExt cx="2918546" cy="2546630"/>
          </a:xfrm>
        </p:grpSpPr>
        <p:pic>
          <p:nvPicPr>
            <p:cNvPr id="2" name="Picture 1">
              <a:extLst>
                <a:ext uri="{FF2B5EF4-FFF2-40B4-BE49-F238E27FC236}">
                  <a16:creationId xmlns:a16="http://schemas.microsoft.com/office/drawing/2014/main" id="{8DD3D241-21D2-C8BC-4FA5-4F448DACC15B}"/>
                </a:ext>
              </a:extLst>
            </p:cNvPr>
            <p:cNvPicPr>
              <a:picLocks noChangeAspect="1"/>
            </p:cNvPicPr>
            <p:nvPr/>
          </p:nvPicPr>
          <p:blipFill rotWithShape="1">
            <a:blip r:embed="rId2"/>
            <a:srcRect t="-1" b="4247"/>
            <a:stretch/>
          </p:blipFill>
          <p:spPr>
            <a:xfrm>
              <a:off x="6168008" y="3780213"/>
              <a:ext cx="2918546" cy="2369962"/>
            </a:xfrm>
            <a:prstGeom prst="rect">
              <a:avLst/>
            </a:prstGeom>
          </p:spPr>
        </p:pic>
        <p:grpSp>
          <p:nvGrpSpPr>
            <p:cNvPr id="19" name="Group 18">
              <a:extLst>
                <a:ext uri="{FF2B5EF4-FFF2-40B4-BE49-F238E27FC236}">
                  <a16:creationId xmlns:a16="http://schemas.microsoft.com/office/drawing/2014/main" id="{B00FD447-C1DA-3E58-1C07-194F90A52155}"/>
                </a:ext>
              </a:extLst>
            </p:cNvPr>
            <p:cNvGrpSpPr/>
            <p:nvPr/>
          </p:nvGrpSpPr>
          <p:grpSpPr>
            <a:xfrm>
              <a:off x="8768221" y="4307527"/>
              <a:ext cx="289972" cy="1022695"/>
              <a:chOff x="10238142" y="1905626"/>
              <a:chExt cx="289972" cy="1022695"/>
            </a:xfrm>
          </p:grpSpPr>
          <p:cxnSp>
            <p:nvCxnSpPr>
              <p:cNvPr id="20" name="Straight Arrow Connector 19">
                <a:extLst>
                  <a:ext uri="{FF2B5EF4-FFF2-40B4-BE49-F238E27FC236}">
                    <a16:creationId xmlns:a16="http://schemas.microsoft.com/office/drawing/2014/main" id="{9CB71E69-4E0F-23AB-3611-3827B9DA2050}"/>
                  </a:ext>
                </a:extLst>
              </p:cNvPr>
              <p:cNvCxnSpPr>
                <a:cxnSpLocks/>
              </p:cNvCxnSpPr>
              <p:nvPr/>
            </p:nvCxnSpPr>
            <p:spPr>
              <a:xfrm>
                <a:off x="10238142" y="2062547"/>
                <a:ext cx="0" cy="865774"/>
              </a:xfrm>
              <a:prstGeom prst="straightConnector1">
                <a:avLst/>
              </a:prstGeom>
              <a:ln w="19050">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9EF9308-96BD-DE15-C389-F6057CF442CE}"/>
                  </a:ext>
                </a:extLst>
              </p:cNvPr>
              <p:cNvSpPr txBox="1"/>
              <p:nvPr/>
            </p:nvSpPr>
            <p:spPr>
              <a:xfrm rot="16200000">
                <a:off x="9894607" y="2277523"/>
                <a:ext cx="1005403" cy="261610"/>
              </a:xfrm>
              <a:prstGeom prst="rect">
                <a:avLst/>
              </a:prstGeom>
              <a:noFill/>
            </p:spPr>
            <p:txBody>
              <a:bodyPr wrap="none" rtlCol="0">
                <a:spAutoFit/>
              </a:bodyPr>
              <a:lstStyle/>
              <a:p>
                <a:r>
                  <a:rPr lang="en-FI" sz="1050" dirty="0">
                    <a:solidFill>
                      <a:schemeClr val="bg1">
                        <a:lumMod val="50000"/>
                      </a:schemeClr>
                    </a:solidFill>
                  </a:rPr>
                  <a:t>Improvement</a:t>
                </a:r>
              </a:p>
            </p:txBody>
          </p:sp>
        </p:grpSp>
        <p:sp>
          <p:nvSpPr>
            <p:cNvPr id="24" name="Rectangle 23">
              <a:extLst>
                <a:ext uri="{FF2B5EF4-FFF2-40B4-BE49-F238E27FC236}">
                  <a16:creationId xmlns:a16="http://schemas.microsoft.com/office/drawing/2014/main" id="{7E9A7CFE-482F-1606-E2D5-B2C83C35A07B}"/>
                </a:ext>
              </a:extLst>
            </p:cNvPr>
            <p:cNvSpPr/>
            <p:nvPr/>
          </p:nvSpPr>
          <p:spPr bwMode="auto">
            <a:xfrm>
              <a:off x="6173582" y="3603545"/>
              <a:ext cx="2890096" cy="240736"/>
            </a:xfrm>
            <a:prstGeom prst="rect">
              <a:avLst/>
            </a:prstGeom>
            <a:solidFill>
              <a:srgbClr val="CBE4F8"/>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ts val="200"/>
                </a:spcBef>
                <a:spcAft>
                  <a:spcPts val="200"/>
                </a:spcAft>
              </a:pPr>
              <a:r>
                <a:rPr lang="en-US" sz="1600" b="1" dirty="0">
                  <a:solidFill>
                    <a:srgbClr val="005DBC"/>
                  </a:solidFill>
                  <a:latin typeface="Arial" panose="020B0604020202020204" pitchFamily="34" charset="0"/>
                  <a:cs typeface="Arial" panose="020B0604020202020204" pitchFamily="34" charset="0"/>
                </a:rPr>
                <a:t>IMPROVEMENT OF MOTOR SYMPTOMS</a:t>
              </a:r>
              <a:endParaRPr lang="en-US" sz="1600" dirty="0">
                <a:solidFill>
                  <a:schemeClr val="tx1">
                    <a:lumMod val="75000"/>
                    <a:lumOff val="25000"/>
                  </a:schemeClr>
                </a:solidFill>
                <a:latin typeface="Arial Narrow" panose="020B0604020202020204" pitchFamily="34" charset="0"/>
                <a:cs typeface="Arial Narrow" panose="020B0604020202020204" pitchFamily="34" charset="0"/>
              </a:endParaRPr>
            </a:p>
          </p:txBody>
        </p:sp>
      </p:grpSp>
      <p:sp>
        <p:nvSpPr>
          <p:cNvPr id="5" name="Right Arrow 4">
            <a:extLst>
              <a:ext uri="{FF2B5EF4-FFF2-40B4-BE49-F238E27FC236}">
                <a16:creationId xmlns:a16="http://schemas.microsoft.com/office/drawing/2014/main" id="{94EFE065-F795-097B-94A5-C50F6E49DA9E}"/>
              </a:ext>
            </a:extLst>
          </p:cNvPr>
          <p:cNvSpPr/>
          <p:nvPr/>
        </p:nvSpPr>
        <p:spPr bwMode="auto">
          <a:xfrm>
            <a:off x="5868065" y="1828657"/>
            <a:ext cx="710249" cy="298545"/>
          </a:xfrm>
          <a:prstGeom prst="rightArrow">
            <a:avLst>
              <a:gd name="adj1" fmla="val 70649"/>
              <a:gd name="adj2" fmla="val 50000"/>
            </a:avLst>
          </a:prstGeom>
          <a:solidFill>
            <a:srgbClr val="CBE5F8"/>
          </a:solidFill>
          <a:ln w="9525" cap="flat" cmpd="sng" algn="ctr">
            <a:solidFill>
              <a:srgbClr val="1C4A9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36" name="Group 35">
            <a:extLst>
              <a:ext uri="{FF2B5EF4-FFF2-40B4-BE49-F238E27FC236}">
                <a16:creationId xmlns:a16="http://schemas.microsoft.com/office/drawing/2014/main" id="{6F8629FE-1168-654E-DD50-E1E0C73F51B8}"/>
              </a:ext>
            </a:extLst>
          </p:cNvPr>
          <p:cNvGrpSpPr/>
          <p:nvPr/>
        </p:nvGrpSpPr>
        <p:grpSpPr>
          <a:xfrm>
            <a:off x="1343472" y="1786170"/>
            <a:ext cx="4356930" cy="3731061"/>
            <a:chOff x="1740933" y="3606376"/>
            <a:chExt cx="2975438" cy="2633767"/>
          </a:xfrm>
        </p:grpSpPr>
        <p:pic>
          <p:nvPicPr>
            <p:cNvPr id="4" name="Picture 3">
              <a:extLst>
                <a:ext uri="{FF2B5EF4-FFF2-40B4-BE49-F238E27FC236}">
                  <a16:creationId xmlns:a16="http://schemas.microsoft.com/office/drawing/2014/main" id="{AB26F686-D28C-835A-D563-B9001772D323}"/>
                </a:ext>
              </a:extLst>
            </p:cNvPr>
            <p:cNvPicPr>
              <a:picLocks noChangeAspect="1"/>
            </p:cNvPicPr>
            <p:nvPr/>
          </p:nvPicPr>
          <p:blipFill>
            <a:blip r:embed="rId3"/>
            <a:stretch>
              <a:fillRect/>
            </a:stretch>
          </p:blipFill>
          <p:spPr>
            <a:xfrm>
              <a:off x="1740933" y="3838456"/>
              <a:ext cx="2632249" cy="2401687"/>
            </a:xfrm>
            <a:prstGeom prst="rect">
              <a:avLst/>
            </a:prstGeom>
          </p:spPr>
        </p:pic>
        <p:sp>
          <p:nvSpPr>
            <p:cNvPr id="10" name="Rectangle 9">
              <a:extLst>
                <a:ext uri="{FF2B5EF4-FFF2-40B4-BE49-F238E27FC236}">
                  <a16:creationId xmlns:a16="http://schemas.microsoft.com/office/drawing/2014/main" id="{7F5FBAFD-AB19-6183-CBC7-E8069E09F2FA}"/>
                </a:ext>
              </a:extLst>
            </p:cNvPr>
            <p:cNvSpPr/>
            <p:nvPr/>
          </p:nvSpPr>
          <p:spPr bwMode="auto">
            <a:xfrm>
              <a:off x="1808401" y="3606376"/>
              <a:ext cx="2907970" cy="240736"/>
            </a:xfrm>
            <a:prstGeom prst="rect">
              <a:avLst/>
            </a:prstGeom>
            <a:solidFill>
              <a:srgbClr val="CBE4F8"/>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ts val="200"/>
                </a:spcBef>
                <a:spcAft>
                  <a:spcPts val="200"/>
                </a:spcAft>
              </a:pPr>
              <a:r>
                <a:rPr lang="en-US" sz="1600" b="1" dirty="0">
                  <a:solidFill>
                    <a:srgbClr val="005DBC"/>
                  </a:solidFill>
                  <a:latin typeface="Arial" panose="020B0604020202020204" pitchFamily="34" charset="0"/>
                  <a:cs typeface="Arial" panose="020B0604020202020204" pitchFamily="34" charset="0"/>
                </a:rPr>
                <a:t>DOPAMINE LEVEL IN STRIATUM</a:t>
              </a:r>
              <a:endParaRPr lang="en-US" sz="1600" dirty="0">
                <a:solidFill>
                  <a:schemeClr val="tx1">
                    <a:lumMod val="75000"/>
                    <a:lumOff val="25000"/>
                  </a:schemeClr>
                </a:solidFill>
                <a:latin typeface="Arial Narrow" panose="020B0604020202020204" pitchFamily="34" charset="0"/>
                <a:cs typeface="Arial Narrow" panose="020B0604020202020204" pitchFamily="34" charset="0"/>
              </a:endParaRPr>
            </a:p>
          </p:txBody>
        </p:sp>
        <p:grpSp>
          <p:nvGrpSpPr>
            <p:cNvPr id="16" name="Group 15">
              <a:extLst>
                <a:ext uri="{FF2B5EF4-FFF2-40B4-BE49-F238E27FC236}">
                  <a16:creationId xmlns:a16="http://schemas.microsoft.com/office/drawing/2014/main" id="{1A32AE27-CFD1-BA22-5442-A25C98E5B19A}"/>
                </a:ext>
              </a:extLst>
            </p:cNvPr>
            <p:cNvGrpSpPr/>
            <p:nvPr/>
          </p:nvGrpSpPr>
          <p:grpSpPr>
            <a:xfrm>
              <a:off x="4366505" y="4365104"/>
              <a:ext cx="261610" cy="1005403"/>
              <a:chOff x="10233905" y="2006188"/>
              <a:chExt cx="261610" cy="1005403"/>
            </a:xfrm>
          </p:grpSpPr>
          <p:cxnSp>
            <p:nvCxnSpPr>
              <p:cNvPr id="17" name="Straight Arrow Connector 16">
                <a:extLst>
                  <a:ext uri="{FF2B5EF4-FFF2-40B4-BE49-F238E27FC236}">
                    <a16:creationId xmlns:a16="http://schemas.microsoft.com/office/drawing/2014/main" id="{7A673D6A-F9F4-1483-FE1F-7649E5C825E6}"/>
                  </a:ext>
                </a:extLst>
              </p:cNvPr>
              <p:cNvCxnSpPr>
                <a:cxnSpLocks/>
              </p:cNvCxnSpPr>
              <p:nvPr/>
            </p:nvCxnSpPr>
            <p:spPr>
              <a:xfrm>
                <a:off x="10238142" y="2062547"/>
                <a:ext cx="0" cy="865774"/>
              </a:xfrm>
              <a:prstGeom prst="straightConnector1">
                <a:avLst/>
              </a:prstGeom>
              <a:ln w="190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64111B7-3561-F8B3-393B-4696D0B837FC}"/>
                  </a:ext>
                </a:extLst>
              </p:cNvPr>
              <p:cNvSpPr txBox="1"/>
              <p:nvPr/>
            </p:nvSpPr>
            <p:spPr>
              <a:xfrm rot="16200000">
                <a:off x="9862008" y="2378085"/>
                <a:ext cx="1005403" cy="261610"/>
              </a:xfrm>
              <a:prstGeom prst="rect">
                <a:avLst/>
              </a:prstGeom>
              <a:noFill/>
            </p:spPr>
            <p:txBody>
              <a:bodyPr wrap="none" rtlCol="0">
                <a:spAutoFit/>
              </a:bodyPr>
              <a:lstStyle/>
              <a:p>
                <a:r>
                  <a:rPr lang="en-FI" sz="1050" dirty="0">
                    <a:solidFill>
                      <a:schemeClr val="bg1">
                        <a:lumMod val="50000"/>
                      </a:schemeClr>
                    </a:solidFill>
                  </a:rPr>
                  <a:t>Improvement</a:t>
                </a:r>
              </a:p>
            </p:txBody>
          </p:sp>
        </p:grpSp>
      </p:grpSp>
    </p:spTree>
    <p:extLst>
      <p:ext uri="{BB962C8B-B14F-4D97-AF65-F5344CB8AC3E}">
        <p14:creationId xmlns:p14="http://schemas.microsoft.com/office/powerpoint/2010/main" val="52063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OC mice v4" descr="ASOC mice v4">
            <a:hlinkClick r:id="" action="ppaction://media"/>
            <a:extLst>
              <a:ext uri="{FF2B5EF4-FFF2-40B4-BE49-F238E27FC236}">
                <a16:creationId xmlns:a16="http://schemas.microsoft.com/office/drawing/2014/main" id="{0035BBEE-CC48-226E-86DD-93248575460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2305050" y="1052736"/>
            <a:ext cx="7581900" cy="4264819"/>
          </a:xfrm>
          <a:prstGeom prst="rect">
            <a:avLst/>
          </a:prstGeom>
          <a:ln w="12700">
            <a:solidFill>
              <a:srgbClr val="225B8A"/>
            </a:solidFill>
          </a:ln>
        </p:spPr>
      </p:pic>
      <p:sp>
        <p:nvSpPr>
          <p:cNvPr id="3" name="Title 5">
            <a:extLst>
              <a:ext uri="{FF2B5EF4-FFF2-40B4-BE49-F238E27FC236}">
                <a16:creationId xmlns:a16="http://schemas.microsoft.com/office/drawing/2014/main" id="{CF8687F9-6EF9-15E1-FDF9-13DE047A9CD2}"/>
              </a:ext>
            </a:extLst>
          </p:cNvPr>
          <p:cNvSpPr txBox="1">
            <a:spLocks/>
          </p:cNvSpPr>
          <p:nvPr/>
        </p:nvSpPr>
        <p:spPr>
          <a:xfrm>
            <a:off x="551384" y="177553"/>
            <a:ext cx="11424887" cy="876086"/>
          </a:xfrm>
          <a:prstGeom prst="rect">
            <a:avLst/>
          </a:prstGeom>
          <a:noFill/>
          <a:ln>
            <a:noFill/>
          </a:ln>
        </p:spPr>
        <p:txBody>
          <a:bodyPr vert="horz" wrap="square" lIns="91440" tIns="45720" rIns="91440" bIns="45720" numCol="1" anchor="ctr" anchorCtr="0" compatLnSpc="1">
            <a:prstTxWarp prst="textNoShape">
              <a:avLst/>
            </a:prstTxWarp>
            <a:noAutofit/>
          </a:bodyPr>
          <a:lstStyle>
            <a:lvl1pPr eaLnBrk="1" hangingPunct="1">
              <a:defRPr sz="2800" b="1" i="0">
                <a:solidFill>
                  <a:srgbClr val="235A8B"/>
                </a:solidFill>
                <a:latin typeface="Arial Narrow" panose="020B0604020202020204" pitchFamily="34" charset="0"/>
                <a:ea typeface="Open Sans Condensed Light" panose="020B0306030504020204" pitchFamily="34" charset="0"/>
                <a:cs typeface="Arial Narrow" panose="020B0604020202020204" pitchFamily="34" charset="0"/>
              </a:defRPr>
            </a:lvl1pPr>
            <a:lvl2pPr eaLnBrk="1" hangingPunct="1">
              <a:defRPr sz="3800" b="1">
                <a:solidFill>
                  <a:srgbClr val="00A1DE"/>
                </a:solidFill>
                <a:latin typeface="Open Sans Cond Light" charset="0"/>
                <a:ea typeface="ＭＳ Ｐゴシック" charset="-128"/>
                <a:cs typeface="ＭＳ Ｐゴシック" charset="-128"/>
              </a:defRPr>
            </a:lvl2pPr>
            <a:lvl3pPr eaLnBrk="1" hangingPunct="1">
              <a:defRPr sz="3800" b="1">
                <a:solidFill>
                  <a:srgbClr val="00A1DE"/>
                </a:solidFill>
                <a:latin typeface="Open Sans Cond Light" charset="0"/>
                <a:ea typeface="ＭＳ Ｐゴシック" charset="-128"/>
                <a:cs typeface="ＭＳ Ｐゴシック" charset="-128"/>
              </a:defRPr>
            </a:lvl3pPr>
            <a:lvl4pPr eaLnBrk="1" hangingPunct="1">
              <a:defRPr sz="3800" b="1">
                <a:solidFill>
                  <a:srgbClr val="00A1DE"/>
                </a:solidFill>
                <a:latin typeface="Open Sans Cond Light" charset="0"/>
                <a:ea typeface="ＭＳ Ｐゴシック" charset="-128"/>
                <a:cs typeface="ＭＳ Ｐゴシック" charset="-128"/>
              </a:defRPr>
            </a:lvl4pPr>
            <a:lvl5pPr eaLnBrk="1" hangingPunct="1">
              <a:defRPr sz="3800" b="1">
                <a:solidFill>
                  <a:srgbClr val="00A1DE"/>
                </a:solidFill>
                <a:latin typeface="Open Sans Cond Light" charset="0"/>
                <a:ea typeface="ＭＳ Ｐゴシック" charset="-128"/>
                <a:cs typeface="ＭＳ Ｐゴシック" charset="-128"/>
              </a:defRPr>
            </a:lvl5pPr>
            <a:lvl6pPr marL="457235" algn="ctr" fontAlgn="base">
              <a:spcBef>
                <a:spcPct val="0"/>
              </a:spcBef>
              <a:spcAft>
                <a:spcPct val="0"/>
              </a:spcAft>
              <a:defRPr sz="3200" b="1">
                <a:solidFill>
                  <a:srgbClr val="00B9E4"/>
                </a:solidFill>
                <a:ea typeface="ＭＳ Ｐゴシック" charset="-128"/>
                <a:cs typeface="ＭＳ Ｐゴシック" charset="-128"/>
              </a:defRPr>
            </a:lvl6pPr>
            <a:lvl7pPr marL="914469" algn="ctr" fontAlgn="base">
              <a:spcBef>
                <a:spcPct val="0"/>
              </a:spcBef>
              <a:spcAft>
                <a:spcPct val="0"/>
              </a:spcAft>
              <a:defRPr sz="3200" b="1">
                <a:solidFill>
                  <a:srgbClr val="00B9E4"/>
                </a:solidFill>
                <a:ea typeface="ＭＳ Ｐゴシック" charset="-128"/>
                <a:cs typeface="ＭＳ Ｐゴシック" charset="-128"/>
              </a:defRPr>
            </a:lvl7pPr>
            <a:lvl8pPr marL="1371702" algn="ctr" fontAlgn="base">
              <a:spcBef>
                <a:spcPct val="0"/>
              </a:spcBef>
              <a:spcAft>
                <a:spcPct val="0"/>
              </a:spcAft>
              <a:defRPr sz="3200" b="1">
                <a:solidFill>
                  <a:srgbClr val="00B9E4"/>
                </a:solidFill>
                <a:ea typeface="ＭＳ Ｐゴシック" charset="-128"/>
                <a:cs typeface="ＭＳ Ｐゴシック" charset="-128"/>
              </a:defRPr>
            </a:lvl8pPr>
            <a:lvl9pPr marL="1828938" algn="ctr" fontAlgn="base">
              <a:spcBef>
                <a:spcPct val="0"/>
              </a:spcBef>
              <a:spcAft>
                <a:spcPct val="0"/>
              </a:spcAft>
              <a:defRPr sz="3200" b="1">
                <a:solidFill>
                  <a:srgbClr val="00B9E4"/>
                </a:solidFill>
                <a:ea typeface="ＭＳ Ｐゴシック" charset="-128"/>
                <a:cs typeface="ＭＳ Ｐゴシック" charset="-128"/>
              </a:defRPr>
            </a:lvl9pPr>
          </a:lstStyle>
          <a:p>
            <a:r>
              <a:rPr lang="en-FI" dirty="0">
                <a:solidFill>
                  <a:srgbClr val="190B83"/>
                </a:solidFill>
              </a:rPr>
              <a:t>HER-096 improves motor function in a </a:t>
            </a:r>
            <a:r>
              <a:rPr lang="en-GB" dirty="0">
                <a:solidFill>
                  <a:srgbClr val="190B83"/>
                </a:solidFill>
              </a:rPr>
              <a:t>mouse PD model</a:t>
            </a:r>
            <a:endParaRPr lang="en-FI" dirty="0">
              <a:solidFill>
                <a:srgbClr val="190B83"/>
              </a:solidFill>
            </a:endParaRPr>
          </a:p>
        </p:txBody>
      </p:sp>
      <p:sp>
        <p:nvSpPr>
          <p:cNvPr id="5" name="Content Placeholder 4">
            <a:extLst>
              <a:ext uri="{FF2B5EF4-FFF2-40B4-BE49-F238E27FC236}">
                <a16:creationId xmlns:a16="http://schemas.microsoft.com/office/drawing/2014/main" id="{64F11BC9-9E99-63A9-CEFF-9FFBF22E1C1E}"/>
              </a:ext>
            </a:extLst>
          </p:cNvPr>
          <p:cNvSpPr txBox="1">
            <a:spLocks/>
          </p:cNvSpPr>
          <p:nvPr/>
        </p:nvSpPr>
        <p:spPr>
          <a:xfrm>
            <a:off x="1" y="5565836"/>
            <a:ext cx="12192000" cy="471799"/>
          </a:xfrm>
          <a:prstGeom prst="rect">
            <a:avLst/>
          </a:prstGeom>
          <a:solidFill>
            <a:srgbClr val="190B83"/>
          </a:solidFill>
        </p:spPr>
        <p:txBody>
          <a:bodyPr lIns="90000" tIns="72000">
            <a:noAutofit/>
          </a:bodyPr>
          <a:lstStyle>
            <a:lvl1pPr marL="342925" indent="-342925" algn="l" rtl="0" eaLnBrk="1" fontAlgn="base" hangingPunct="1">
              <a:spcBef>
                <a:spcPct val="20000"/>
              </a:spcBef>
              <a:spcAft>
                <a:spcPct val="0"/>
              </a:spcAft>
              <a:buClr>
                <a:schemeClr val="accent1"/>
              </a:buClr>
              <a:buSzPct val="145000"/>
              <a:buFont typeface="Arial" panose="020B0604020202020204" pitchFamily="34" charset="0"/>
              <a:buChar char="•"/>
              <a:defRPr sz="1800" b="0" i="0">
                <a:solidFill>
                  <a:schemeClr val="tx1">
                    <a:lumMod val="75000"/>
                    <a:lumOff val="25000"/>
                  </a:schemeClr>
                </a:solidFill>
                <a:latin typeface="Arial" panose="020B0604020202020204" pitchFamily="34" charset="0"/>
                <a:ea typeface="Open Sans Condensed Light" panose="020B0306030504020204" pitchFamily="34" charset="0"/>
                <a:cs typeface="Arial" panose="020B0604020202020204" pitchFamily="34" charset="0"/>
              </a:defRPr>
            </a:lvl1pPr>
            <a:lvl2pPr marL="800160" indent="-342925" algn="l" rtl="0" eaLnBrk="1" fontAlgn="base" hangingPunct="1">
              <a:spcBef>
                <a:spcPct val="20000"/>
              </a:spcBef>
              <a:spcAft>
                <a:spcPct val="0"/>
              </a:spcAft>
              <a:buClr>
                <a:schemeClr val="accent1"/>
              </a:buClr>
              <a:buSzPct val="100000"/>
              <a:buFont typeface="System Font Regular"/>
              <a:buChar char="○"/>
              <a:defRPr sz="1600" b="0" i="0" spc="0">
                <a:solidFill>
                  <a:srgbClr val="404040"/>
                </a:solidFill>
                <a:latin typeface="+mn-lt"/>
                <a:ea typeface="Open Sans Condensed Light" panose="020B0306030504020204" pitchFamily="34" charset="0"/>
                <a:cs typeface="Arial Narrow" panose="020B0604020202020204" pitchFamily="34" charset="0"/>
              </a:defRPr>
            </a:lvl2pPr>
            <a:lvl3pPr marL="1200240" indent="-285771" algn="l" rtl="0" eaLnBrk="1" fontAlgn="base" hangingPunct="1">
              <a:spcBef>
                <a:spcPct val="20000"/>
              </a:spcBef>
              <a:spcAft>
                <a:spcPct val="0"/>
              </a:spcAft>
              <a:buClr>
                <a:srgbClr val="00A1DE"/>
              </a:buClr>
              <a:buFont typeface="System Font Regular"/>
              <a:buChar char="→"/>
              <a:defRPr sz="1600" b="0" i="0">
                <a:solidFill>
                  <a:srgbClr val="235A8B"/>
                </a:solidFill>
                <a:latin typeface="Arial" panose="020B0604020202020204" pitchFamily="34" charset="0"/>
                <a:ea typeface="Open Sans Condensed Light" panose="020B0306030504020204" pitchFamily="34" charset="0"/>
                <a:cs typeface="Arial" panose="020B0604020202020204" pitchFamily="34" charset="0"/>
                <a:sym typeface="Wingdings" pitchFamily="2" charset="2"/>
              </a:defRPr>
            </a:lvl3pPr>
            <a:lvl4pPr marL="1600320" indent="-228618" algn="l" rtl="0" eaLnBrk="1" fontAlgn="base" hangingPunct="1">
              <a:spcBef>
                <a:spcPct val="20000"/>
              </a:spcBef>
              <a:spcAft>
                <a:spcPct val="0"/>
              </a:spcAft>
              <a:buClr>
                <a:srgbClr val="5E5E5E"/>
              </a:buClr>
              <a:buSzPct val="75000"/>
              <a:buFont typeface="Arial" panose="020B0604020202020204" pitchFamily="34" charset="0"/>
              <a:buChar char="•"/>
              <a:defRPr sz="1400" b="0" i="0">
                <a:solidFill>
                  <a:srgbClr val="5E5E5E"/>
                </a:solidFill>
                <a:latin typeface="Arial" panose="020B0604020202020204" pitchFamily="34" charset="0"/>
                <a:ea typeface="Open Sans Condensed Light" panose="020B0306030504020204" pitchFamily="34" charset="0"/>
                <a:cs typeface="Arial" panose="020B0604020202020204" pitchFamily="34" charset="0"/>
              </a:defRPr>
            </a:lvl4pPr>
            <a:lvl5pPr marL="2057556" indent="-228618" algn="l" rtl="0" eaLnBrk="1" fontAlgn="base" hangingPunct="1">
              <a:spcBef>
                <a:spcPct val="20000"/>
              </a:spcBef>
              <a:spcAft>
                <a:spcPct val="0"/>
              </a:spcAft>
              <a:buClr>
                <a:srgbClr val="00A1DE"/>
              </a:buClr>
              <a:buSzPct val="75000"/>
              <a:buFont typeface="Arial" panose="020B0604020202020204" pitchFamily="34" charset="0"/>
              <a:buChar char="•"/>
              <a:defRPr sz="1400" b="0" i="0">
                <a:solidFill>
                  <a:srgbClr val="235A8B"/>
                </a:solidFill>
                <a:latin typeface="Arial" panose="020B0604020202020204" pitchFamily="34" charset="0"/>
                <a:ea typeface="Open Sans Condensed Light" panose="020B0306030504020204" pitchFamily="34" charset="0"/>
                <a:cs typeface="Arial" panose="020B0604020202020204" pitchFamily="34" charset="0"/>
              </a:defRPr>
            </a:lvl5pPr>
            <a:lvl6pPr marL="2514789" indent="-228618" algn="l" rtl="0" eaLnBrk="1" fontAlgn="base" hangingPunct="1">
              <a:spcBef>
                <a:spcPct val="20000"/>
              </a:spcBef>
              <a:spcAft>
                <a:spcPct val="0"/>
              </a:spcAft>
              <a:buClr>
                <a:schemeClr val="accent1"/>
              </a:buClr>
              <a:buChar char="»"/>
              <a:defRPr sz="1400">
                <a:solidFill>
                  <a:schemeClr val="tx1"/>
                </a:solidFill>
                <a:latin typeface="+mn-lt"/>
                <a:ea typeface="+mn-ea"/>
              </a:defRPr>
            </a:lvl6pPr>
            <a:lvl7pPr marL="2972023" indent="-228618" algn="l" rtl="0" eaLnBrk="1" fontAlgn="base" hangingPunct="1">
              <a:spcBef>
                <a:spcPct val="20000"/>
              </a:spcBef>
              <a:spcAft>
                <a:spcPct val="0"/>
              </a:spcAft>
              <a:buClr>
                <a:schemeClr val="accent1"/>
              </a:buClr>
              <a:buChar char="»"/>
              <a:defRPr sz="1400">
                <a:solidFill>
                  <a:schemeClr val="tx1"/>
                </a:solidFill>
                <a:latin typeface="+mn-lt"/>
                <a:ea typeface="+mn-ea"/>
              </a:defRPr>
            </a:lvl7pPr>
            <a:lvl8pPr marL="3429258" indent="-228618" algn="l" rtl="0" eaLnBrk="1" fontAlgn="base" hangingPunct="1">
              <a:spcBef>
                <a:spcPct val="20000"/>
              </a:spcBef>
              <a:spcAft>
                <a:spcPct val="0"/>
              </a:spcAft>
              <a:buClr>
                <a:schemeClr val="accent1"/>
              </a:buClr>
              <a:buChar char="»"/>
              <a:defRPr sz="1400">
                <a:solidFill>
                  <a:schemeClr val="tx1"/>
                </a:solidFill>
                <a:latin typeface="+mn-lt"/>
                <a:ea typeface="+mn-ea"/>
              </a:defRPr>
            </a:lvl8pPr>
            <a:lvl9pPr marL="3886491" indent="-228618" algn="l" rtl="0" eaLnBrk="1" fontAlgn="base" hangingPunct="1">
              <a:spcBef>
                <a:spcPct val="20000"/>
              </a:spcBef>
              <a:spcAft>
                <a:spcPct val="0"/>
              </a:spcAft>
              <a:buClr>
                <a:schemeClr val="accent1"/>
              </a:buClr>
              <a:buChar char="»"/>
              <a:defRPr sz="1400">
                <a:solidFill>
                  <a:schemeClr val="tx1"/>
                </a:solidFill>
                <a:latin typeface="+mn-lt"/>
                <a:ea typeface="+mn-ea"/>
              </a:defRPr>
            </a:lvl9pPr>
          </a:lstStyle>
          <a:p>
            <a:pPr marL="25400" indent="0">
              <a:buFont typeface="Arial" panose="020B0604020202020204" pitchFamily="34" charset="0"/>
              <a:buNone/>
            </a:pPr>
            <a:r>
              <a:rPr lang="en-FI" kern="0" dirty="0">
                <a:solidFill>
                  <a:schemeClr val="bg1"/>
                </a:solidFill>
              </a:rPr>
              <a:t>Disease modification &amp; improved motor function </a:t>
            </a:r>
            <a:r>
              <a:rPr lang="en-FI" kern="0" dirty="0">
                <a:solidFill>
                  <a:schemeClr val="bg1"/>
                </a:solidFill>
                <a:sym typeface="Wingdings" pitchFamily="2" charset="2"/>
              </a:rPr>
              <a:t> potential to become first-in-class treament of Parkinson’s disease</a:t>
            </a:r>
            <a:endParaRPr lang="en-FI" sz="1600" kern="0" dirty="0">
              <a:solidFill>
                <a:schemeClr val="bg1"/>
              </a:solidFill>
            </a:endParaRPr>
          </a:p>
        </p:txBody>
      </p:sp>
    </p:spTree>
    <p:extLst>
      <p:ext uri="{BB962C8B-B14F-4D97-AF65-F5344CB8AC3E}">
        <p14:creationId xmlns:p14="http://schemas.microsoft.com/office/powerpoint/2010/main" val="25519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C0D1-4A8F-11EB-878D-5E24C9777E9A}"/>
              </a:ext>
            </a:extLst>
          </p:cNvPr>
          <p:cNvSpPr>
            <a:spLocks noGrp="1"/>
          </p:cNvSpPr>
          <p:nvPr>
            <p:ph type="title"/>
          </p:nvPr>
        </p:nvSpPr>
        <p:spPr>
          <a:xfrm>
            <a:off x="750277" y="0"/>
            <a:ext cx="10691446" cy="1143000"/>
          </a:xfrm>
        </p:spPr>
        <p:txBody>
          <a:bodyPr/>
          <a:lstStyle/>
          <a:p>
            <a:r>
              <a:rPr lang="en-FI" dirty="0">
                <a:solidFill>
                  <a:srgbClr val="190B83"/>
                </a:solidFill>
              </a:rPr>
              <a:t>Therapeutic </a:t>
            </a:r>
            <a:r>
              <a:rPr lang="en-US" dirty="0">
                <a:solidFill>
                  <a:srgbClr val="190B83"/>
                </a:solidFill>
              </a:rPr>
              <a:t>expectations</a:t>
            </a:r>
            <a:r>
              <a:rPr lang="en-FI" dirty="0">
                <a:solidFill>
                  <a:srgbClr val="190B83"/>
                </a:solidFill>
              </a:rPr>
              <a:t> for HER-096</a:t>
            </a:r>
            <a:endParaRPr lang="nb-NO" dirty="0">
              <a:solidFill>
                <a:srgbClr val="190B83"/>
              </a:solidFill>
            </a:endParaRPr>
          </a:p>
        </p:txBody>
      </p:sp>
      <p:sp>
        <p:nvSpPr>
          <p:cNvPr id="4" name="Content Placeholder 8">
            <a:extLst>
              <a:ext uri="{FF2B5EF4-FFF2-40B4-BE49-F238E27FC236}">
                <a16:creationId xmlns:a16="http://schemas.microsoft.com/office/drawing/2014/main" id="{7A7284A8-D5C9-348C-CF97-97476DAB1589}"/>
              </a:ext>
            </a:extLst>
          </p:cNvPr>
          <p:cNvSpPr txBox="1">
            <a:spLocks/>
          </p:cNvSpPr>
          <p:nvPr/>
        </p:nvSpPr>
        <p:spPr>
          <a:xfrm>
            <a:off x="983432" y="1268760"/>
            <a:ext cx="10098251" cy="5045220"/>
          </a:xfrm>
          <a:prstGeom prst="rect">
            <a:avLst/>
          </a:prstGeom>
        </p:spPr>
        <p:txBody>
          <a:bodyPr>
            <a:normAutofit/>
          </a:bodyPr>
          <a:lstStyle>
            <a:lvl1pPr marL="342925" indent="-342925" algn="l" rtl="0" eaLnBrk="1" fontAlgn="base" hangingPunct="1">
              <a:spcBef>
                <a:spcPct val="20000"/>
              </a:spcBef>
              <a:spcAft>
                <a:spcPct val="0"/>
              </a:spcAft>
              <a:buClr>
                <a:schemeClr val="accent1"/>
              </a:buClr>
              <a:buSzPct val="145000"/>
              <a:buFont typeface="Arial" panose="020B0604020202020204" pitchFamily="34" charset="0"/>
              <a:buChar char="•"/>
              <a:defRPr sz="1800" b="0" i="0">
                <a:solidFill>
                  <a:schemeClr val="tx1">
                    <a:lumMod val="75000"/>
                    <a:lumOff val="25000"/>
                  </a:schemeClr>
                </a:solidFill>
                <a:latin typeface="Arial" panose="020B0604020202020204" pitchFamily="34" charset="0"/>
                <a:ea typeface="Open Sans Condensed Light" panose="020B0306030504020204" pitchFamily="34" charset="0"/>
                <a:cs typeface="Arial" panose="020B0604020202020204" pitchFamily="34" charset="0"/>
              </a:defRPr>
            </a:lvl1pPr>
            <a:lvl2pPr marL="800160" indent="-342925" algn="l" rtl="0" eaLnBrk="1" fontAlgn="base" hangingPunct="1">
              <a:spcBef>
                <a:spcPct val="20000"/>
              </a:spcBef>
              <a:spcAft>
                <a:spcPct val="0"/>
              </a:spcAft>
              <a:buClr>
                <a:schemeClr val="accent1"/>
              </a:buClr>
              <a:buSzPct val="100000"/>
              <a:buFont typeface="System Font Regular"/>
              <a:buChar char="○"/>
              <a:defRPr sz="1600" b="0" i="0" spc="0">
                <a:solidFill>
                  <a:srgbClr val="404040"/>
                </a:solidFill>
                <a:latin typeface="+mn-lt"/>
                <a:ea typeface="Open Sans Condensed Light" panose="020B0306030504020204" pitchFamily="34" charset="0"/>
                <a:cs typeface="Arial Narrow" panose="020B0604020202020204" pitchFamily="34" charset="0"/>
              </a:defRPr>
            </a:lvl2pPr>
            <a:lvl3pPr marL="1200240" indent="-285771" algn="l" rtl="0" eaLnBrk="1" fontAlgn="base" hangingPunct="1">
              <a:spcBef>
                <a:spcPct val="20000"/>
              </a:spcBef>
              <a:spcAft>
                <a:spcPct val="0"/>
              </a:spcAft>
              <a:buClr>
                <a:srgbClr val="00A1DE"/>
              </a:buClr>
              <a:buFont typeface="System Font Regular"/>
              <a:buChar char="→"/>
              <a:defRPr sz="1600" b="0" i="0">
                <a:solidFill>
                  <a:srgbClr val="235A8B"/>
                </a:solidFill>
                <a:latin typeface="Arial" panose="020B0604020202020204" pitchFamily="34" charset="0"/>
                <a:ea typeface="Open Sans Condensed Light" panose="020B0306030504020204" pitchFamily="34" charset="0"/>
                <a:cs typeface="Arial" panose="020B0604020202020204" pitchFamily="34" charset="0"/>
                <a:sym typeface="Wingdings" pitchFamily="2" charset="2"/>
              </a:defRPr>
            </a:lvl3pPr>
            <a:lvl4pPr marL="1600320" indent="-228618" algn="l" rtl="0" eaLnBrk="1" fontAlgn="base" hangingPunct="1">
              <a:spcBef>
                <a:spcPct val="20000"/>
              </a:spcBef>
              <a:spcAft>
                <a:spcPct val="0"/>
              </a:spcAft>
              <a:buClr>
                <a:srgbClr val="5E5E5E"/>
              </a:buClr>
              <a:buSzPct val="75000"/>
              <a:buFont typeface="Arial" panose="020B0604020202020204" pitchFamily="34" charset="0"/>
              <a:buChar char="•"/>
              <a:defRPr sz="1400" b="0" i="0">
                <a:solidFill>
                  <a:srgbClr val="5E5E5E"/>
                </a:solidFill>
                <a:latin typeface="Arial" panose="020B0604020202020204" pitchFamily="34" charset="0"/>
                <a:ea typeface="Open Sans Condensed Light" panose="020B0306030504020204" pitchFamily="34" charset="0"/>
                <a:cs typeface="Arial" panose="020B0604020202020204" pitchFamily="34" charset="0"/>
              </a:defRPr>
            </a:lvl4pPr>
            <a:lvl5pPr marL="2057556" indent="-228618" algn="l" rtl="0" eaLnBrk="1" fontAlgn="base" hangingPunct="1">
              <a:spcBef>
                <a:spcPct val="20000"/>
              </a:spcBef>
              <a:spcAft>
                <a:spcPct val="0"/>
              </a:spcAft>
              <a:buClr>
                <a:srgbClr val="00A1DE"/>
              </a:buClr>
              <a:buSzPct val="75000"/>
              <a:buFont typeface="Arial" panose="020B0604020202020204" pitchFamily="34" charset="0"/>
              <a:buChar char="•"/>
              <a:defRPr sz="1400" b="0" i="0">
                <a:solidFill>
                  <a:srgbClr val="235A8B"/>
                </a:solidFill>
                <a:latin typeface="Arial" panose="020B0604020202020204" pitchFamily="34" charset="0"/>
                <a:ea typeface="Open Sans Condensed Light" panose="020B0306030504020204" pitchFamily="34" charset="0"/>
                <a:cs typeface="Arial" panose="020B0604020202020204" pitchFamily="34" charset="0"/>
              </a:defRPr>
            </a:lvl5pPr>
            <a:lvl6pPr marL="2514789" indent="-228618" algn="l" rtl="0" eaLnBrk="1" fontAlgn="base" hangingPunct="1">
              <a:spcBef>
                <a:spcPct val="20000"/>
              </a:spcBef>
              <a:spcAft>
                <a:spcPct val="0"/>
              </a:spcAft>
              <a:buClr>
                <a:schemeClr val="accent1"/>
              </a:buClr>
              <a:buChar char="»"/>
              <a:defRPr sz="1400">
                <a:solidFill>
                  <a:schemeClr val="tx1"/>
                </a:solidFill>
                <a:latin typeface="+mn-lt"/>
                <a:ea typeface="+mn-ea"/>
              </a:defRPr>
            </a:lvl6pPr>
            <a:lvl7pPr marL="2972023" indent="-228618" algn="l" rtl="0" eaLnBrk="1" fontAlgn="base" hangingPunct="1">
              <a:spcBef>
                <a:spcPct val="20000"/>
              </a:spcBef>
              <a:spcAft>
                <a:spcPct val="0"/>
              </a:spcAft>
              <a:buClr>
                <a:schemeClr val="accent1"/>
              </a:buClr>
              <a:buChar char="»"/>
              <a:defRPr sz="1400">
                <a:solidFill>
                  <a:schemeClr val="tx1"/>
                </a:solidFill>
                <a:latin typeface="+mn-lt"/>
                <a:ea typeface="+mn-ea"/>
              </a:defRPr>
            </a:lvl7pPr>
            <a:lvl8pPr marL="3429258" indent="-228618" algn="l" rtl="0" eaLnBrk="1" fontAlgn="base" hangingPunct="1">
              <a:spcBef>
                <a:spcPct val="20000"/>
              </a:spcBef>
              <a:spcAft>
                <a:spcPct val="0"/>
              </a:spcAft>
              <a:buClr>
                <a:schemeClr val="accent1"/>
              </a:buClr>
              <a:buChar char="»"/>
              <a:defRPr sz="1400">
                <a:solidFill>
                  <a:schemeClr val="tx1"/>
                </a:solidFill>
                <a:latin typeface="+mn-lt"/>
                <a:ea typeface="+mn-ea"/>
              </a:defRPr>
            </a:lvl8pPr>
            <a:lvl9pPr marL="3886491" indent="-228618" algn="l" rtl="0" eaLnBrk="1" fontAlgn="base" hangingPunct="1">
              <a:spcBef>
                <a:spcPct val="20000"/>
              </a:spcBef>
              <a:spcAft>
                <a:spcPct val="0"/>
              </a:spcAft>
              <a:buClr>
                <a:schemeClr val="accent1"/>
              </a:buClr>
              <a:buChar char="»"/>
              <a:defRPr sz="1400">
                <a:solidFill>
                  <a:schemeClr val="tx1"/>
                </a:solidFill>
                <a:latin typeface="+mn-lt"/>
                <a:ea typeface="+mn-ea"/>
              </a:defRPr>
            </a:lvl9pPr>
          </a:lstStyle>
          <a:p>
            <a:pPr>
              <a:spcAft>
                <a:spcPts val="900"/>
              </a:spcAft>
              <a:buClr>
                <a:srgbClr val="190B83"/>
              </a:buClr>
            </a:pPr>
            <a:r>
              <a:rPr lang="en-GB" sz="2000" b="1" kern="0" dirty="0"/>
              <a:t>Effects in the target tissue: </a:t>
            </a:r>
            <a:r>
              <a:rPr lang="en-GB" sz="2000" kern="0" dirty="0"/>
              <a:t>HER-096 promotes neuronal survival and functional recovery under prolonged stress conditions</a:t>
            </a:r>
          </a:p>
          <a:p>
            <a:pPr marL="898525" lvl="1" indent="-404813">
              <a:spcAft>
                <a:spcPts val="900"/>
              </a:spcAft>
              <a:buClr>
                <a:srgbClr val="190B83"/>
              </a:buClr>
              <a:buFont typeface="+mj-lt"/>
              <a:buAutoNum type="arabicPeriod"/>
            </a:pPr>
            <a:r>
              <a:rPr lang="en-GB" sz="2000" kern="0" dirty="0"/>
              <a:t>Reduced endoplasmic reticulum (ER) stress level by modulation of the unfolded protein response (UPR) pathway signalling</a:t>
            </a:r>
          </a:p>
          <a:p>
            <a:pPr marL="898525" lvl="1" indent="-404813">
              <a:spcAft>
                <a:spcPts val="900"/>
              </a:spcAft>
              <a:buClr>
                <a:srgbClr val="190B83"/>
              </a:buClr>
              <a:buFont typeface="+mj-lt"/>
              <a:buAutoNum type="arabicPeriod"/>
            </a:pPr>
            <a:r>
              <a:rPr lang="en-GB" sz="2000" kern="0" dirty="0"/>
              <a:t>Reduced accumulation and toxicity of misfolded protein aggregates</a:t>
            </a:r>
          </a:p>
          <a:p>
            <a:pPr marL="898525" lvl="1" indent="-404813">
              <a:spcAft>
                <a:spcPts val="900"/>
              </a:spcAft>
              <a:buClr>
                <a:srgbClr val="190B83"/>
              </a:buClr>
              <a:buFont typeface="+mj-lt"/>
              <a:buAutoNum type="arabicPeriod"/>
            </a:pPr>
            <a:r>
              <a:rPr lang="en-GB" sz="2000" kern="0" dirty="0"/>
              <a:t>Reduced inflammatory activity in the affected brain area</a:t>
            </a:r>
          </a:p>
          <a:p>
            <a:pPr>
              <a:spcBef>
                <a:spcPts val="600"/>
              </a:spcBef>
              <a:spcAft>
                <a:spcPts val="900"/>
              </a:spcAft>
              <a:buClr>
                <a:srgbClr val="190B83"/>
              </a:buClr>
            </a:pPr>
            <a:r>
              <a:rPr lang="fi-FI" sz="2000" b="1" kern="0" dirty="0"/>
              <a:t>Long </a:t>
            </a:r>
            <a:r>
              <a:rPr lang="fi-FI" sz="2000" b="1" kern="0" dirty="0" err="1"/>
              <a:t>term</a:t>
            </a:r>
            <a:r>
              <a:rPr lang="fi-FI" sz="2000" b="1" kern="0" dirty="0"/>
              <a:t> </a:t>
            </a:r>
            <a:r>
              <a:rPr lang="fi-FI" sz="2000" b="1" kern="0" dirty="0" err="1"/>
              <a:t>effects</a:t>
            </a:r>
            <a:r>
              <a:rPr lang="fi-FI" sz="2000" b="1" kern="0" dirty="0"/>
              <a:t> </a:t>
            </a:r>
            <a:r>
              <a:rPr lang="fi-FI" sz="2000" b="1" kern="0" dirty="0" err="1"/>
              <a:t>with</a:t>
            </a:r>
            <a:r>
              <a:rPr lang="fi-FI" sz="2000" b="1" kern="0" dirty="0"/>
              <a:t> </a:t>
            </a:r>
            <a:r>
              <a:rPr lang="fi-FI" sz="2000" b="1" kern="0" dirty="0" err="1"/>
              <a:t>disease</a:t>
            </a:r>
            <a:r>
              <a:rPr lang="fi-FI" sz="2000" b="1" kern="0" dirty="0"/>
              <a:t> </a:t>
            </a:r>
            <a:r>
              <a:rPr lang="fi-FI" sz="2000" b="1" kern="0" dirty="0" err="1"/>
              <a:t>modification</a:t>
            </a:r>
            <a:r>
              <a:rPr lang="fi-FI" sz="2000" b="1" kern="0" dirty="0"/>
              <a:t>: </a:t>
            </a:r>
            <a:r>
              <a:rPr lang="fi-FI" sz="2000" kern="0" dirty="0" err="1"/>
              <a:t>Slow</a:t>
            </a:r>
            <a:r>
              <a:rPr lang="fi-FI" sz="2000" kern="0" dirty="0"/>
              <a:t> </a:t>
            </a:r>
            <a:r>
              <a:rPr lang="fi-FI" sz="2000" kern="0" dirty="0" err="1"/>
              <a:t>down</a:t>
            </a:r>
            <a:r>
              <a:rPr lang="fi-FI" sz="2000" kern="0" dirty="0"/>
              <a:t> </a:t>
            </a:r>
            <a:r>
              <a:rPr lang="fi-FI" sz="2000" kern="0" dirty="0" err="1"/>
              <a:t>or</a:t>
            </a:r>
            <a:r>
              <a:rPr lang="fi-FI" sz="2000" kern="0" dirty="0"/>
              <a:t> stop </a:t>
            </a:r>
            <a:r>
              <a:rPr lang="fi-FI" sz="2000" kern="0" dirty="0" err="1"/>
              <a:t>the</a:t>
            </a:r>
            <a:r>
              <a:rPr lang="fi-FI" sz="2000" kern="0" dirty="0"/>
              <a:t> </a:t>
            </a:r>
            <a:r>
              <a:rPr lang="fi-FI" sz="2000" kern="0" dirty="0" err="1"/>
              <a:t>process</a:t>
            </a:r>
            <a:r>
              <a:rPr lang="fi-FI" sz="2000" kern="0" dirty="0"/>
              <a:t> of </a:t>
            </a:r>
            <a:r>
              <a:rPr lang="fi-FI" sz="2000" kern="0" dirty="0" err="1"/>
              <a:t>midbrain</a:t>
            </a:r>
            <a:r>
              <a:rPr lang="fi-FI" sz="2000" kern="0" dirty="0"/>
              <a:t> </a:t>
            </a:r>
            <a:r>
              <a:rPr lang="fi-FI" sz="2000" kern="0" dirty="0" err="1"/>
              <a:t>neuron</a:t>
            </a:r>
            <a:r>
              <a:rPr lang="fi-FI" sz="2000" kern="0" dirty="0"/>
              <a:t> </a:t>
            </a:r>
            <a:r>
              <a:rPr lang="fi-FI" sz="2000" kern="0" dirty="0" err="1"/>
              <a:t>degeneration</a:t>
            </a:r>
            <a:r>
              <a:rPr lang="fi-FI" sz="2000" kern="0" dirty="0"/>
              <a:t> at </a:t>
            </a:r>
            <a:r>
              <a:rPr lang="fi-FI" sz="2000" kern="0" dirty="0" err="1"/>
              <a:t>early</a:t>
            </a:r>
            <a:r>
              <a:rPr lang="fi-FI" sz="2000" kern="0" dirty="0"/>
              <a:t> </a:t>
            </a:r>
            <a:r>
              <a:rPr lang="fi-FI" sz="2000" kern="0" dirty="0" err="1"/>
              <a:t>stage</a:t>
            </a:r>
            <a:r>
              <a:rPr lang="fi-FI" sz="2000" kern="0" dirty="0"/>
              <a:t> of </a:t>
            </a:r>
            <a:r>
              <a:rPr lang="fi-FI" sz="2000" kern="0" dirty="0" err="1"/>
              <a:t>the</a:t>
            </a:r>
            <a:r>
              <a:rPr lang="fi-FI" sz="2000" kern="0" dirty="0"/>
              <a:t> </a:t>
            </a:r>
            <a:r>
              <a:rPr lang="fi-FI" sz="2000" kern="0" dirty="0" err="1"/>
              <a:t>disease</a:t>
            </a:r>
            <a:endParaRPr lang="fi-FI" sz="2000" kern="0" dirty="0"/>
          </a:p>
          <a:p>
            <a:pPr>
              <a:spcBef>
                <a:spcPts val="600"/>
              </a:spcBef>
              <a:spcAft>
                <a:spcPts val="900"/>
              </a:spcAft>
              <a:buClr>
                <a:srgbClr val="190B83"/>
              </a:buClr>
            </a:pPr>
            <a:r>
              <a:rPr lang="fi-FI" sz="2000" b="1" kern="0" dirty="0" err="1"/>
              <a:t>Shorter</a:t>
            </a:r>
            <a:r>
              <a:rPr lang="fi-FI" sz="2000" b="1" kern="0" dirty="0"/>
              <a:t> </a:t>
            </a:r>
            <a:r>
              <a:rPr lang="fi-FI" sz="2000" b="1" kern="0" dirty="0" err="1"/>
              <a:t>term</a:t>
            </a:r>
            <a:r>
              <a:rPr lang="fi-FI" sz="2000" b="1" kern="0" dirty="0"/>
              <a:t> </a:t>
            </a:r>
            <a:r>
              <a:rPr lang="fi-FI" sz="2000" b="1" kern="0" dirty="0" err="1"/>
              <a:t>effect</a:t>
            </a:r>
            <a:r>
              <a:rPr lang="fi-FI" sz="2000" b="1" kern="0" dirty="0"/>
              <a:t> </a:t>
            </a:r>
            <a:r>
              <a:rPr lang="fi-FI" sz="2000" b="1" kern="0" dirty="0" err="1"/>
              <a:t>with</a:t>
            </a:r>
            <a:r>
              <a:rPr lang="fi-FI" sz="2000" b="1" kern="0" dirty="0"/>
              <a:t> </a:t>
            </a:r>
            <a:r>
              <a:rPr lang="fi-FI" sz="2000" b="1" kern="0" dirty="0" err="1"/>
              <a:t>symptomatic</a:t>
            </a:r>
            <a:r>
              <a:rPr lang="fi-FI" sz="2000" b="1" kern="0" dirty="0"/>
              <a:t> </a:t>
            </a:r>
            <a:r>
              <a:rPr lang="fi-FI" sz="2000" b="1" kern="0" dirty="0" err="1"/>
              <a:t>relief</a:t>
            </a:r>
            <a:r>
              <a:rPr lang="fi-FI" sz="2000" b="1" kern="0" dirty="0"/>
              <a:t> </a:t>
            </a:r>
            <a:r>
              <a:rPr lang="fi-FI" sz="2000" b="1" kern="0" dirty="0" err="1"/>
              <a:t>within</a:t>
            </a:r>
            <a:r>
              <a:rPr lang="fi-FI" sz="2000" b="1" kern="0" dirty="0"/>
              <a:t> </a:t>
            </a:r>
            <a:r>
              <a:rPr lang="fi-FI" sz="2000" b="1" kern="0" dirty="0" err="1"/>
              <a:t>months</a:t>
            </a:r>
            <a:r>
              <a:rPr lang="fi-FI" sz="2000" b="1" kern="0" dirty="0"/>
              <a:t> </a:t>
            </a:r>
            <a:r>
              <a:rPr lang="fi-FI" sz="2000" b="1" kern="0" dirty="0" err="1"/>
              <a:t>compared</a:t>
            </a:r>
            <a:r>
              <a:rPr lang="fi-FI" sz="2000" b="1" kern="0" dirty="0"/>
              <a:t> to </a:t>
            </a:r>
            <a:r>
              <a:rPr lang="fi-FI" sz="2000" b="1" kern="0" dirty="0" err="1"/>
              <a:t>placebo</a:t>
            </a:r>
            <a:endParaRPr lang="fi-FI" sz="2000" kern="0" dirty="0"/>
          </a:p>
          <a:p>
            <a:pPr>
              <a:spcBef>
                <a:spcPts val="600"/>
              </a:spcBef>
              <a:spcAft>
                <a:spcPts val="900"/>
              </a:spcAft>
              <a:buClr>
                <a:srgbClr val="190B83"/>
              </a:buClr>
            </a:pPr>
            <a:r>
              <a:rPr lang="en-GB" sz="2000" b="1" kern="0" dirty="0"/>
              <a:t>Subcutaneous administration </a:t>
            </a:r>
            <a:r>
              <a:rPr lang="en-GB" sz="2000" kern="0" dirty="0"/>
              <a:t>1 – 3 times per week: successful therapeutic effect does not require c</a:t>
            </a:r>
            <a:r>
              <a:rPr lang="en-GB" sz="2000" kern="0" dirty="0">
                <a:solidFill>
                  <a:schemeClr val="tx1"/>
                </a:solidFill>
              </a:rPr>
              <a:t>onstant presence of HER-096 in the brain</a:t>
            </a:r>
          </a:p>
          <a:p>
            <a:pPr>
              <a:spcBef>
                <a:spcPts val="600"/>
              </a:spcBef>
              <a:spcAft>
                <a:spcPts val="900"/>
              </a:spcAft>
              <a:buClr>
                <a:srgbClr val="190B83"/>
              </a:buClr>
            </a:pPr>
            <a:endParaRPr lang="en-GB" sz="2000" kern="0" dirty="0">
              <a:solidFill>
                <a:schemeClr val="tx1"/>
              </a:solidFill>
            </a:endParaRPr>
          </a:p>
          <a:p>
            <a:pPr marL="46038" indent="0">
              <a:spcBef>
                <a:spcPts val="600"/>
              </a:spcBef>
              <a:spcAft>
                <a:spcPts val="900"/>
              </a:spcAft>
              <a:buClr>
                <a:srgbClr val="190B83"/>
              </a:buClr>
              <a:buSzPct val="100000"/>
              <a:buNone/>
            </a:pPr>
            <a:endParaRPr lang="en-GB" sz="2000" kern="0" dirty="0"/>
          </a:p>
          <a:p>
            <a:pPr marL="493712" lvl="1" indent="0">
              <a:spcAft>
                <a:spcPts val="900"/>
              </a:spcAft>
              <a:buFont typeface="System Font Regular"/>
              <a:buNone/>
            </a:pPr>
            <a:endParaRPr lang="en-GB" sz="2000" kern="0" dirty="0"/>
          </a:p>
          <a:p>
            <a:pPr marL="950913" lvl="1" indent="-457200">
              <a:spcAft>
                <a:spcPts val="900"/>
              </a:spcAft>
              <a:buFont typeface="+mj-lt"/>
              <a:buAutoNum type="arabicPeriod"/>
            </a:pPr>
            <a:endParaRPr lang="en-GB" sz="1800" kern="0" dirty="0"/>
          </a:p>
        </p:txBody>
      </p:sp>
    </p:spTree>
    <p:extLst>
      <p:ext uri="{BB962C8B-B14F-4D97-AF65-F5344CB8AC3E}">
        <p14:creationId xmlns:p14="http://schemas.microsoft.com/office/powerpoint/2010/main" val="7760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95A4-293C-1A84-4E36-6539C4E01BFA}"/>
              </a:ext>
            </a:extLst>
          </p:cNvPr>
          <p:cNvSpPr>
            <a:spLocks noGrp="1"/>
          </p:cNvSpPr>
          <p:nvPr>
            <p:ph type="title"/>
          </p:nvPr>
        </p:nvSpPr>
        <p:spPr>
          <a:xfrm>
            <a:off x="368300" y="-63408"/>
            <a:ext cx="11081499" cy="1143000"/>
          </a:xfrm>
        </p:spPr>
        <p:txBody>
          <a:bodyPr/>
          <a:lstStyle/>
          <a:p>
            <a:r>
              <a:rPr lang="fi-FI" dirty="0">
                <a:solidFill>
                  <a:srgbClr val="190B83"/>
                </a:solidFill>
              </a:rPr>
              <a:t>HER-096 Phase 1a study in </a:t>
            </a:r>
            <a:r>
              <a:rPr lang="fi-FI" dirty="0" err="1">
                <a:solidFill>
                  <a:srgbClr val="190B83"/>
                </a:solidFill>
              </a:rPr>
              <a:t>healthy</a:t>
            </a:r>
            <a:r>
              <a:rPr lang="fi-FI" dirty="0">
                <a:solidFill>
                  <a:srgbClr val="190B83"/>
                </a:solidFill>
              </a:rPr>
              <a:t> </a:t>
            </a:r>
            <a:r>
              <a:rPr lang="fi-FI" dirty="0" err="1">
                <a:solidFill>
                  <a:srgbClr val="190B83"/>
                </a:solidFill>
              </a:rPr>
              <a:t>volunteers</a:t>
            </a:r>
            <a:endParaRPr lang="fi-FI" dirty="0">
              <a:solidFill>
                <a:srgbClr val="190B83"/>
              </a:solidFill>
            </a:endParaRPr>
          </a:p>
        </p:txBody>
      </p:sp>
      <p:sp>
        <p:nvSpPr>
          <p:cNvPr id="4" name="Rectangle 3">
            <a:extLst>
              <a:ext uri="{FF2B5EF4-FFF2-40B4-BE49-F238E27FC236}">
                <a16:creationId xmlns:a16="http://schemas.microsoft.com/office/drawing/2014/main" id="{5862018F-E133-4D57-6A81-2D36723F4A8F}"/>
              </a:ext>
            </a:extLst>
          </p:cNvPr>
          <p:cNvSpPr/>
          <p:nvPr/>
        </p:nvSpPr>
        <p:spPr bwMode="auto">
          <a:xfrm>
            <a:off x="5030867" y="5691865"/>
            <a:ext cx="1003260" cy="570043"/>
          </a:xfrm>
          <a:prstGeom prst="rect">
            <a:avLst/>
          </a:prstGeom>
          <a:solidFill>
            <a:schemeClr val="accent1">
              <a:lumMod val="65000"/>
            </a:schemeClr>
          </a:solidFill>
          <a:ln w="25400" cap="flat" cmpd="sng" algn="ctr">
            <a:solidFill>
              <a:srgbClr val="000000"/>
            </a:solidFill>
            <a:prstDash val="solid"/>
            <a:round/>
            <a:headEnd type="none" w="med" len="med"/>
            <a:tailEnd type="none" w="med" len="med"/>
          </a:ln>
          <a:effectLst/>
        </p:spPr>
        <p:txBody>
          <a:bodyPr/>
          <a:lstStyle/>
          <a:p>
            <a:pPr algn="ct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SAD Dose-level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X=</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1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2</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6</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M</a:t>
            </a:r>
          </a:p>
        </p:txBody>
      </p:sp>
      <p:sp>
        <p:nvSpPr>
          <p:cNvPr id="5" name="Rectangle 4">
            <a:extLst>
              <a:ext uri="{FF2B5EF4-FFF2-40B4-BE49-F238E27FC236}">
                <a16:creationId xmlns:a16="http://schemas.microsoft.com/office/drawing/2014/main" id="{7A451ECA-41A3-028A-201A-A8928584D0E6}"/>
              </a:ext>
            </a:extLst>
          </p:cNvPr>
          <p:cNvSpPr/>
          <p:nvPr/>
        </p:nvSpPr>
        <p:spPr bwMode="auto">
          <a:xfrm>
            <a:off x="6581494" y="3287164"/>
            <a:ext cx="1003260" cy="556909"/>
          </a:xfrm>
          <a:prstGeom prst="rect">
            <a:avLst/>
          </a:prstGeom>
          <a:solidFill>
            <a:schemeClr val="accent1">
              <a:lumMod val="65000"/>
            </a:schemeClr>
          </a:solidFill>
          <a:ln w="25400" cap="flat" cmpd="sng" algn="ctr">
            <a:solidFill>
              <a:srgbClr val="000000"/>
            </a:solidFill>
            <a:prstDash val="solid"/>
            <a:round/>
            <a:headEnd type="none" w="med" len="med"/>
            <a:tailEnd type="none" w="med" len="med"/>
          </a:ln>
          <a:effectLst/>
        </p:spPr>
        <p:txBody>
          <a:bodyPr/>
          <a:lstStyle/>
          <a:p>
            <a:pPr algn="ctr" eaLnBrk="1" hangingPunct="1">
              <a:defRPr/>
            </a:pP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SAD Dose-level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X=</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4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2</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6</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M</a:t>
            </a:r>
          </a:p>
        </p:txBody>
      </p:sp>
      <p:sp>
        <p:nvSpPr>
          <p:cNvPr id="6" name="Rectangle 5">
            <a:extLst>
              <a:ext uri="{FF2B5EF4-FFF2-40B4-BE49-F238E27FC236}">
                <a16:creationId xmlns:a16="http://schemas.microsoft.com/office/drawing/2014/main" id="{6D5751E2-E6CC-A49A-DBCB-6286521833E0}"/>
              </a:ext>
            </a:extLst>
          </p:cNvPr>
          <p:cNvSpPr/>
          <p:nvPr/>
        </p:nvSpPr>
        <p:spPr bwMode="auto">
          <a:xfrm>
            <a:off x="6034127" y="4050683"/>
            <a:ext cx="1003260" cy="570044"/>
          </a:xfrm>
          <a:prstGeom prst="rect">
            <a:avLst/>
          </a:prstGeom>
          <a:solidFill>
            <a:schemeClr val="accent1">
              <a:lumMod val="65000"/>
            </a:schemeClr>
          </a:solidFill>
          <a:ln w="25400" cap="flat" cmpd="sng" algn="ctr">
            <a:solidFill>
              <a:srgbClr val="000000"/>
            </a:solidFill>
            <a:prstDash val="solid"/>
            <a:round/>
            <a:headEnd type="none" w="med" len="med"/>
            <a:tailEnd type="none" w="med" len="med"/>
          </a:ln>
          <a:effectLst/>
        </p:spPr>
        <p:txBody>
          <a:bodyPr/>
          <a:lstStyle/>
          <a:p>
            <a:pPr algn="ct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SAD Dose-level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X=</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3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2</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6</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M</a:t>
            </a:r>
          </a:p>
        </p:txBody>
      </p:sp>
      <p:sp>
        <p:nvSpPr>
          <p:cNvPr id="7" name="Rectangle 6">
            <a:extLst>
              <a:ext uri="{FF2B5EF4-FFF2-40B4-BE49-F238E27FC236}">
                <a16:creationId xmlns:a16="http://schemas.microsoft.com/office/drawing/2014/main" id="{8464E3DC-37EE-62A3-EAB2-D89A73C8D58D}"/>
              </a:ext>
            </a:extLst>
          </p:cNvPr>
          <p:cNvSpPr/>
          <p:nvPr/>
        </p:nvSpPr>
        <p:spPr bwMode="auto">
          <a:xfrm>
            <a:off x="5532497" y="4863983"/>
            <a:ext cx="1003260" cy="570044"/>
          </a:xfrm>
          <a:prstGeom prst="rect">
            <a:avLst/>
          </a:prstGeom>
          <a:solidFill>
            <a:schemeClr val="accent1">
              <a:lumMod val="65000"/>
            </a:schemeClr>
          </a:solidFill>
          <a:ln w="25400" cap="flat" cmpd="sng" algn="ctr">
            <a:solidFill>
              <a:srgbClr val="000000"/>
            </a:solidFill>
            <a:prstDash val="solid"/>
            <a:round/>
            <a:headEnd type="none" w="med" len="med"/>
            <a:tailEnd type="none" w="med" len="med"/>
          </a:ln>
          <a:effectLst/>
        </p:spPr>
        <p:txBody>
          <a:bodyPr/>
          <a:lstStyle/>
          <a:p>
            <a:pPr algn="ct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SAD Dose-level </a:t>
            </a:r>
            <a:r>
              <a:rPr lang="en-US" sz="1100">
                <a:solidFill>
                  <a:schemeClr val="bg1"/>
                </a:solidFill>
                <a:latin typeface="Arial" panose="020B0604020202020204" pitchFamily="34" charset="0"/>
                <a:ea typeface="ヒラギノ角ゴ ProN W3" charset="0"/>
                <a:cs typeface="Arial" panose="020B0604020202020204" pitchFamily="34" charset="0"/>
                <a:sym typeface="Gill Sans" charset="0"/>
              </a:rPr>
              <a:t>X=</a:t>
            </a:r>
            <a:r>
              <a:rPr lang="en-FI" sz="1100">
                <a:solidFill>
                  <a:schemeClr val="bg1"/>
                </a:solidFill>
                <a:latin typeface="Arial" panose="020B0604020202020204" pitchFamily="34" charset="0"/>
                <a:ea typeface="ヒラギノ角ゴ ProN W3" charset="0"/>
                <a:cs typeface="Arial" panose="020B0604020202020204" pitchFamily="34" charset="0"/>
                <a:sym typeface="Gill Sans" charset="0"/>
              </a:rPr>
              <a:t>2 </a:t>
            </a:r>
            <a:r>
              <a:rPr lang="en-US" sz="1100">
                <a:solidFill>
                  <a:schemeClr val="bg1"/>
                </a:solidFill>
                <a:latin typeface="Arial" panose="020B0604020202020204" pitchFamily="34" charset="0"/>
                <a:ea typeface="ヒラギノ角ゴ ProN W3" charset="0"/>
                <a:cs typeface="Arial" panose="020B0604020202020204" pitchFamily="34" charset="0"/>
                <a:sym typeface="Gill Sans" charset="0"/>
              </a:rPr>
              <a:t>2</a:t>
            </a:r>
            <a:r>
              <a:rPr lang="en-FI" sz="1100">
                <a:solidFill>
                  <a:schemeClr val="bg1"/>
                </a:solidFill>
                <a:latin typeface="Arial" panose="020B0604020202020204" pitchFamily="34" charset="0"/>
                <a:ea typeface="ヒラギノ角ゴ ProN W3" charset="0"/>
                <a:cs typeface="Arial" panose="020B0604020202020204" pitchFamily="34" charset="0"/>
                <a:sym typeface="Gill Sans" charset="0"/>
              </a:rPr>
              <a:t>+</a:t>
            </a:r>
            <a:r>
              <a:rPr lang="en-US" sz="1100">
                <a:solidFill>
                  <a:schemeClr val="bg1"/>
                </a:solidFill>
                <a:latin typeface="Arial" panose="020B0604020202020204" pitchFamily="34" charset="0"/>
                <a:ea typeface="ヒラギノ角ゴ ProN W3" charset="0"/>
                <a:cs typeface="Arial" panose="020B0604020202020204" pitchFamily="34" charset="0"/>
                <a:sym typeface="Gill Sans" charset="0"/>
              </a:rPr>
              <a:t>6</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M</a:t>
            </a:r>
          </a:p>
        </p:txBody>
      </p:sp>
      <p:sp>
        <p:nvSpPr>
          <p:cNvPr id="8" name="Rectangle 7">
            <a:extLst>
              <a:ext uri="{FF2B5EF4-FFF2-40B4-BE49-F238E27FC236}">
                <a16:creationId xmlns:a16="http://schemas.microsoft.com/office/drawing/2014/main" id="{052C7D05-6378-ECDE-F1EE-77A72905A716}"/>
              </a:ext>
            </a:extLst>
          </p:cNvPr>
          <p:cNvSpPr/>
          <p:nvPr/>
        </p:nvSpPr>
        <p:spPr bwMode="auto">
          <a:xfrm>
            <a:off x="7077292" y="2515744"/>
            <a:ext cx="1003260" cy="588432"/>
          </a:xfrm>
          <a:prstGeom prst="rect">
            <a:avLst/>
          </a:prstGeom>
          <a:solidFill>
            <a:schemeClr val="accent1">
              <a:lumMod val="65000"/>
            </a:schemeClr>
          </a:solidFill>
          <a:ln w="25400" cap="flat" cmpd="sng" algn="ctr">
            <a:solidFill>
              <a:srgbClr val="000000"/>
            </a:solidFill>
            <a:prstDash val="solid"/>
            <a:round/>
            <a:headEnd type="none" w="med" len="med"/>
            <a:tailEnd type="none" w="med" len="med"/>
          </a:ln>
          <a:effectLst/>
        </p:spPr>
        <p:txBody>
          <a:bodyPr/>
          <a:lstStyle/>
          <a:p>
            <a:pPr algn="ctr" eaLnBrk="1" hangingPunct="1"/>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SAD Dose-level</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 X=</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 5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2</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6</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M</a:t>
            </a:r>
          </a:p>
        </p:txBody>
      </p:sp>
      <p:cxnSp>
        <p:nvCxnSpPr>
          <p:cNvPr id="9" name="Straight Arrow Connector 19">
            <a:extLst>
              <a:ext uri="{FF2B5EF4-FFF2-40B4-BE49-F238E27FC236}">
                <a16:creationId xmlns:a16="http://schemas.microsoft.com/office/drawing/2014/main" id="{30C7DBD3-1D37-67BC-4F71-074ECEB84538}"/>
              </a:ext>
            </a:extLst>
          </p:cNvPr>
          <p:cNvCxnSpPr>
            <a:cxnSpLocks/>
          </p:cNvCxnSpPr>
          <p:nvPr/>
        </p:nvCxnSpPr>
        <p:spPr bwMode="auto">
          <a:xfrm flipV="1">
            <a:off x="5656334" y="5434027"/>
            <a:ext cx="221795" cy="243256"/>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 name="Straight Arrow Connector 21">
            <a:extLst>
              <a:ext uri="{FF2B5EF4-FFF2-40B4-BE49-F238E27FC236}">
                <a16:creationId xmlns:a16="http://schemas.microsoft.com/office/drawing/2014/main" id="{B734ADB7-2F84-AAEB-75D5-D2142199FB05}"/>
              </a:ext>
            </a:extLst>
          </p:cNvPr>
          <p:cNvCxnSpPr>
            <a:cxnSpLocks/>
          </p:cNvCxnSpPr>
          <p:nvPr/>
        </p:nvCxnSpPr>
        <p:spPr bwMode="auto">
          <a:xfrm flipV="1">
            <a:off x="6159583" y="4620727"/>
            <a:ext cx="232133" cy="243256"/>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 name="Straight Arrow Connector 22">
            <a:extLst>
              <a:ext uri="{FF2B5EF4-FFF2-40B4-BE49-F238E27FC236}">
                <a16:creationId xmlns:a16="http://schemas.microsoft.com/office/drawing/2014/main" id="{C2C62C37-F9E1-93E3-0CFF-8F57EF89E45F}"/>
              </a:ext>
            </a:extLst>
          </p:cNvPr>
          <p:cNvCxnSpPr>
            <a:cxnSpLocks/>
          </p:cNvCxnSpPr>
          <p:nvPr/>
        </p:nvCxnSpPr>
        <p:spPr bwMode="auto">
          <a:xfrm flipV="1">
            <a:off x="6705592" y="3844073"/>
            <a:ext cx="203931" cy="206610"/>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2" name="Straight Arrow Connector 23">
            <a:extLst>
              <a:ext uri="{FF2B5EF4-FFF2-40B4-BE49-F238E27FC236}">
                <a16:creationId xmlns:a16="http://schemas.microsoft.com/office/drawing/2014/main" id="{1F68BA8C-7C13-8271-91BD-DEB0B15017C4}"/>
              </a:ext>
            </a:extLst>
          </p:cNvPr>
          <p:cNvCxnSpPr>
            <a:cxnSpLocks/>
          </p:cNvCxnSpPr>
          <p:nvPr/>
        </p:nvCxnSpPr>
        <p:spPr bwMode="auto">
          <a:xfrm flipV="1">
            <a:off x="7270750" y="3104176"/>
            <a:ext cx="190500" cy="179344"/>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5" name="Rectangle 14">
            <a:extLst>
              <a:ext uri="{FF2B5EF4-FFF2-40B4-BE49-F238E27FC236}">
                <a16:creationId xmlns:a16="http://schemas.microsoft.com/office/drawing/2014/main" id="{3E4D19A6-69E1-CDA4-59D0-5DBC95EB397B}"/>
              </a:ext>
            </a:extLst>
          </p:cNvPr>
          <p:cNvSpPr/>
          <p:nvPr/>
        </p:nvSpPr>
        <p:spPr bwMode="auto">
          <a:xfrm>
            <a:off x="7572242" y="1741443"/>
            <a:ext cx="1003260" cy="588432"/>
          </a:xfrm>
          <a:prstGeom prst="rect">
            <a:avLst/>
          </a:prstGeom>
          <a:solidFill>
            <a:schemeClr val="accent1">
              <a:lumMod val="65000"/>
            </a:schemeClr>
          </a:solidFill>
          <a:ln w="25400" cap="flat" cmpd="sng" algn="ctr">
            <a:solidFill>
              <a:srgbClr val="000000"/>
            </a:solidFill>
            <a:prstDash val="solid"/>
            <a:round/>
            <a:headEnd type="none" w="med" len="med"/>
            <a:tailEnd type="none" w="med" len="med"/>
          </a:ln>
          <a:effectLst/>
        </p:spPr>
        <p:txBody>
          <a:bodyPr/>
          <a:lstStyle/>
          <a:p>
            <a:pPr algn="ctr" eaLnBrk="1" hangingPunct="1"/>
            <a:r>
              <a:rPr lang="en-FI" sz="1100">
                <a:solidFill>
                  <a:schemeClr val="bg1"/>
                </a:solidFill>
                <a:latin typeface="Arial" panose="020B0604020202020204" pitchFamily="34" charset="0"/>
                <a:ea typeface="ヒラギノ角ゴ ProN W3" charset="0"/>
                <a:cs typeface="Arial" panose="020B0604020202020204" pitchFamily="34" charset="0"/>
                <a:sym typeface="Gill Sans" charset="0"/>
              </a:rPr>
              <a:t>SAD Dose-level</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 </a:t>
            </a:r>
            <a:r>
              <a:rPr lang="en-US"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X</a:t>
            </a:r>
            <a:r>
              <a:rPr lang="en-US" sz="1100">
                <a:solidFill>
                  <a:schemeClr val="bg1"/>
                </a:solidFill>
                <a:latin typeface="Arial" panose="020B0604020202020204" pitchFamily="34" charset="0"/>
                <a:ea typeface="ヒラギノ角ゴ ProN W3" charset="0"/>
                <a:cs typeface="Arial" panose="020B0604020202020204" pitchFamily="34" charset="0"/>
                <a:sym typeface="Gill Sans" charset="0"/>
              </a:rPr>
              <a:t>=6</a:t>
            </a:r>
            <a:r>
              <a:rPr lang="en-FI" sz="1100">
                <a:solidFill>
                  <a:schemeClr val="bg1"/>
                </a:solidFill>
                <a:latin typeface="Arial" panose="020B0604020202020204" pitchFamily="34" charset="0"/>
                <a:ea typeface="ヒラギノ角ゴ ProN W3" charset="0"/>
                <a:cs typeface="Arial" panose="020B0604020202020204" pitchFamily="34" charset="0"/>
                <a:sym typeface="Gill Sans" charset="0"/>
              </a:rPr>
              <a:t> </a:t>
            </a:r>
            <a:r>
              <a:rPr lang="en-US" sz="1100">
                <a:solidFill>
                  <a:schemeClr val="bg1"/>
                </a:solidFill>
                <a:latin typeface="Arial" panose="020B0604020202020204" pitchFamily="34" charset="0"/>
                <a:ea typeface="ヒラギノ角ゴ ProN W3" charset="0"/>
                <a:cs typeface="Arial" panose="020B0604020202020204" pitchFamily="34" charset="0"/>
                <a:sym typeface="Gill Sans" charset="0"/>
              </a:rPr>
              <a:t>2</a:t>
            </a:r>
            <a:r>
              <a:rPr lang="en-FI" sz="1100">
                <a:solidFill>
                  <a:schemeClr val="bg1"/>
                </a:solidFill>
                <a:latin typeface="Arial" panose="020B0604020202020204" pitchFamily="34" charset="0"/>
                <a:ea typeface="ヒラギノ角ゴ ProN W3" charset="0"/>
                <a:cs typeface="Arial" panose="020B0604020202020204" pitchFamily="34" charset="0"/>
                <a:sym typeface="Gill Sans" charset="0"/>
              </a:rPr>
              <a:t>+</a:t>
            </a:r>
            <a:r>
              <a:rPr lang="en-US" sz="1100">
                <a:solidFill>
                  <a:schemeClr val="bg1"/>
                </a:solidFill>
                <a:latin typeface="Arial" panose="020B0604020202020204" pitchFamily="34" charset="0"/>
                <a:ea typeface="ヒラギノ角ゴ ProN W3" charset="0"/>
                <a:cs typeface="Arial" panose="020B0604020202020204" pitchFamily="34" charset="0"/>
                <a:sym typeface="Gill Sans" charset="0"/>
              </a:rPr>
              <a:t>6</a:t>
            </a:r>
            <a:r>
              <a:rPr lang="en-FI" sz="1100" dirty="0">
                <a:solidFill>
                  <a:schemeClr val="bg1"/>
                </a:solidFill>
                <a:latin typeface="Arial" panose="020B0604020202020204" pitchFamily="34" charset="0"/>
                <a:ea typeface="ヒラギノ角ゴ ProN W3" charset="0"/>
                <a:cs typeface="Arial" panose="020B0604020202020204" pitchFamily="34" charset="0"/>
                <a:sym typeface="Gill Sans" charset="0"/>
              </a:rPr>
              <a:t>M</a:t>
            </a:r>
          </a:p>
        </p:txBody>
      </p:sp>
      <p:cxnSp>
        <p:nvCxnSpPr>
          <p:cNvPr id="16" name="Straight Arrow Connector 23">
            <a:extLst>
              <a:ext uri="{FF2B5EF4-FFF2-40B4-BE49-F238E27FC236}">
                <a16:creationId xmlns:a16="http://schemas.microsoft.com/office/drawing/2014/main" id="{CD4D576E-1420-9CEF-8FD1-B30A8B9CCC3B}"/>
              </a:ext>
            </a:extLst>
          </p:cNvPr>
          <p:cNvCxnSpPr>
            <a:cxnSpLocks/>
          </p:cNvCxnSpPr>
          <p:nvPr/>
        </p:nvCxnSpPr>
        <p:spPr bwMode="auto">
          <a:xfrm flipV="1">
            <a:off x="7790917" y="2336400"/>
            <a:ext cx="162458" cy="176169"/>
          </a:xfrm>
          <a:prstGeom prst="straightConnector1">
            <a:avLst/>
          </a:prstGeom>
          <a:noFill/>
          <a:ln w="254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Rectangle 16">
            <a:extLst>
              <a:ext uri="{FF2B5EF4-FFF2-40B4-BE49-F238E27FC236}">
                <a16:creationId xmlns:a16="http://schemas.microsoft.com/office/drawing/2014/main" id="{BC3BAFD3-8E96-2DB4-5530-0616B53E48D8}"/>
              </a:ext>
            </a:extLst>
          </p:cNvPr>
          <p:cNvSpPr/>
          <p:nvPr/>
        </p:nvSpPr>
        <p:spPr bwMode="auto">
          <a:xfrm>
            <a:off x="9099316" y="2512569"/>
            <a:ext cx="2604284" cy="588432"/>
          </a:xfrm>
          <a:prstGeom prst="rect">
            <a:avLst/>
          </a:prstGeom>
          <a:solidFill>
            <a:schemeClr val="accent3">
              <a:lumMod val="40000"/>
              <a:lumOff val="60000"/>
            </a:schemeClr>
          </a:solidFill>
          <a:ln w="25400" cap="flat" cmpd="sng" algn="ctr">
            <a:solidFill>
              <a:srgbClr val="000000"/>
            </a:solidFill>
            <a:prstDash val="solid"/>
            <a:round/>
            <a:headEnd type="none" w="med" len="med"/>
            <a:tailEnd type="none" w="med" len="med"/>
          </a:ln>
          <a:effectLst/>
        </p:spPr>
        <p:txBody>
          <a:bodyPr lIns="91440" tIns="45720" rIns="91440" bIns="45720" anchor="t"/>
          <a:lstStyle/>
          <a:p>
            <a:pPr algn="ctr">
              <a:defRPr/>
            </a:pPr>
            <a:r>
              <a:rPr lang="en-FI" sz="1100" dirty="0">
                <a:solidFill>
                  <a:schemeClr val="tx1">
                    <a:lumMod val="85000"/>
                    <a:lumOff val="15000"/>
                  </a:schemeClr>
                </a:solidFill>
                <a:ea typeface="ヒラギノ角ゴ ProN W3"/>
                <a:sym typeface="Gill Sans" charset="0"/>
              </a:rPr>
              <a:t>S</a:t>
            </a:r>
            <a:r>
              <a:rPr lang="en-US" sz="1100" dirty="0">
                <a:solidFill>
                  <a:schemeClr val="tx1">
                    <a:lumMod val="85000"/>
                    <a:lumOff val="15000"/>
                  </a:schemeClr>
                </a:solidFill>
                <a:ea typeface="ヒラギノ角ゴ ProN W3"/>
                <a:sym typeface="Gill Sans" charset="0"/>
              </a:rPr>
              <a:t>ingle dose, adaptive</a:t>
            </a:r>
            <a:br>
              <a:rPr lang="en-US" sz="1100" dirty="0">
                <a:solidFill>
                  <a:schemeClr val="tx1">
                    <a:lumMod val="85000"/>
                    <a:lumOff val="15000"/>
                  </a:schemeClr>
                </a:solidFill>
                <a:ea typeface="ヒラギノ角ゴ ProN W3"/>
                <a:sym typeface="Gill Sans" charset="0"/>
              </a:rPr>
            </a:br>
            <a:r>
              <a:rPr lang="en-FI" sz="1100" dirty="0">
                <a:solidFill>
                  <a:schemeClr val="tx1">
                    <a:lumMod val="85000"/>
                    <a:lumOff val="15000"/>
                  </a:schemeClr>
                </a:solidFill>
                <a:ea typeface="ヒラギノ角ゴ ProN W3"/>
                <a:sym typeface="Gill Sans" charset="0"/>
              </a:rPr>
              <a:t>CSF collection</a:t>
            </a:r>
            <a:endParaRPr lang="en-US" sz="1100" dirty="0">
              <a:solidFill>
                <a:schemeClr val="tx1">
                  <a:lumMod val="85000"/>
                  <a:lumOff val="15000"/>
                </a:schemeClr>
              </a:solidFill>
              <a:ea typeface="ヒラギノ角ゴ ProN W3"/>
              <a:sym typeface="Gill Sans" charset="0"/>
            </a:endParaRPr>
          </a:p>
          <a:p>
            <a:pPr algn="ctr">
              <a:defRPr/>
            </a:pPr>
            <a:r>
              <a:rPr lang="en-US" sz="1100" dirty="0">
                <a:solidFill>
                  <a:schemeClr val="tx1">
                    <a:lumMod val="85000"/>
                    <a:lumOff val="15000"/>
                  </a:schemeClr>
                </a:solidFill>
                <a:ea typeface="ヒラギノ角ゴ ProN W3"/>
              </a:rPr>
              <a:t>n=12-16 M/F</a:t>
            </a:r>
          </a:p>
        </p:txBody>
      </p:sp>
      <p:cxnSp>
        <p:nvCxnSpPr>
          <p:cNvPr id="20" name="Connector: Elbow 12">
            <a:extLst>
              <a:ext uri="{FF2B5EF4-FFF2-40B4-BE49-F238E27FC236}">
                <a16:creationId xmlns:a16="http://schemas.microsoft.com/office/drawing/2014/main" id="{C948D826-4E95-7956-F9E1-8C52AB8A01D7}"/>
              </a:ext>
            </a:extLst>
          </p:cNvPr>
          <p:cNvCxnSpPr>
            <a:cxnSpLocks/>
            <a:stCxn id="15" idx="3"/>
            <a:endCxn id="17" idx="1"/>
          </p:cNvCxnSpPr>
          <p:nvPr/>
        </p:nvCxnSpPr>
        <p:spPr>
          <a:xfrm>
            <a:off x="8575502" y="2035659"/>
            <a:ext cx="523814" cy="771126"/>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8907CB88-8542-9DD1-8BD2-8BEB2B4DD835}"/>
              </a:ext>
            </a:extLst>
          </p:cNvPr>
          <p:cNvSpPr txBox="1"/>
          <p:nvPr/>
        </p:nvSpPr>
        <p:spPr>
          <a:xfrm>
            <a:off x="5496229" y="771008"/>
            <a:ext cx="2544287" cy="646331"/>
          </a:xfrm>
          <a:prstGeom prst="rect">
            <a:avLst/>
          </a:prstGeom>
          <a:noFill/>
        </p:spPr>
        <p:txBody>
          <a:bodyPr wrap="none" rtlCol="0">
            <a:spAutoFit/>
          </a:bodyPr>
          <a:lstStyle/>
          <a:p>
            <a:pPr algn="ctr"/>
            <a:r>
              <a:rPr lang="en-US" sz="1800" b="1" dirty="0">
                <a:solidFill>
                  <a:srgbClr val="00B050"/>
                </a:solidFill>
              </a:rPr>
              <a:t>Part 1: </a:t>
            </a:r>
          </a:p>
          <a:p>
            <a:pPr algn="ctr"/>
            <a:r>
              <a:rPr lang="en-US" sz="1800" b="1" dirty="0">
                <a:solidFill>
                  <a:srgbClr val="00B050"/>
                </a:solidFill>
              </a:rPr>
              <a:t>Male, age 20-45 years</a:t>
            </a:r>
          </a:p>
        </p:txBody>
      </p:sp>
      <p:sp>
        <p:nvSpPr>
          <p:cNvPr id="22" name="TextBox 21">
            <a:extLst>
              <a:ext uri="{FF2B5EF4-FFF2-40B4-BE49-F238E27FC236}">
                <a16:creationId xmlns:a16="http://schemas.microsoft.com/office/drawing/2014/main" id="{37953483-9CF0-A0D7-4058-87464D4C7347}"/>
              </a:ext>
            </a:extLst>
          </p:cNvPr>
          <p:cNvSpPr txBox="1"/>
          <p:nvPr/>
        </p:nvSpPr>
        <p:spPr>
          <a:xfrm>
            <a:off x="8659879" y="812486"/>
            <a:ext cx="3371436" cy="646331"/>
          </a:xfrm>
          <a:prstGeom prst="rect">
            <a:avLst/>
          </a:prstGeom>
          <a:noFill/>
        </p:spPr>
        <p:txBody>
          <a:bodyPr wrap="none" rtlCol="0">
            <a:spAutoFit/>
          </a:bodyPr>
          <a:lstStyle/>
          <a:p>
            <a:pPr algn="ctr"/>
            <a:r>
              <a:rPr lang="en-US" sz="1800" dirty="0"/>
              <a:t>Part 2 (</a:t>
            </a:r>
            <a:r>
              <a:rPr lang="en-US" sz="1800" b="1" dirty="0"/>
              <a:t>ongoing</a:t>
            </a:r>
            <a:r>
              <a:rPr lang="en-US" sz="1800" dirty="0"/>
              <a:t>): </a:t>
            </a:r>
          </a:p>
          <a:p>
            <a:pPr algn="ctr"/>
            <a:r>
              <a:rPr lang="en-US" sz="1800" dirty="0"/>
              <a:t>Male &amp; female, age &gt;50 years</a:t>
            </a:r>
            <a:endParaRPr lang="LID4096" sz="1800" dirty="0"/>
          </a:p>
        </p:txBody>
      </p:sp>
      <p:sp>
        <p:nvSpPr>
          <p:cNvPr id="23" name="Right Brace 22">
            <a:extLst>
              <a:ext uri="{FF2B5EF4-FFF2-40B4-BE49-F238E27FC236}">
                <a16:creationId xmlns:a16="http://schemas.microsoft.com/office/drawing/2014/main" id="{06691EDE-CA03-0C5A-27F8-7530C497008D}"/>
              </a:ext>
            </a:extLst>
          </p:cNvPr>
          <p:cNvSpPr/>
          <p:nvPr/>
        </p:nvSpPr>
        <p:spPr>
          <a:xfrm rot="16200000">
            <a:off x="6670519" y="-462997"/>
            <a:ext cx="232089" cy="4017820"/>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LID4096"/>
          </a:p>
        </p:txBody>
      </p:sp>
      <p:sp>
        <p:nvSpPr>
          <p:cNvPr id="24" name="Right Brace 23">
            <a:extLst>
              <a:ext uri="{FF2B5EF4-FFF2-40B4-BE49-F238E27FC236}">
                <a16:creationId xmlns:a16="http://schemas.microsoft.com/office/drawing/2014/main" id="{93EAD6EB-6618-5F4C-392D-90387B5DD130}"/>
              </a:ext>
            </a:extLst>
          </p:cNvPr>
          <p:cNvSpPr/>
          <p:nvPr/>
        </p:nvSpPr>
        <p:spPr>
          <a:xfrm rot="16200000">
            <a:off x="10189349" y="123696"/>
            <a:ext cx="232090" cy="2844434"/>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LID4096"/>
          </a:p>
        </p:txBody>
      </p:sp>
      <p:sp>
        <p:nvSpPr>
          <p:cNvPr id="26" name="TextBox 25">
            <a:extLst>
              <a:ext uri="{FF2B5EF4-FFF2-40B4-BE49-F238E27FC236}">
                <a16:creationId xmlns:a16="http://schemas.microsoft.com/office/drawing/2014/main" id="{587980C6-74DA-F2D8-1D03-40A2B41A396C}"/>
              </a:ext>
            </a:extLst>
          </p:cNvPr>
          <p:cNvSpPr txBox="1"/>
          <p:nvPr/>
        </p:nvSpPr>
        <p:spPr bwMode="auto">
          <a:xfrm>
            <a:off x="191854" y="1458817"/>
            <a:ext cx="4795162"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spcAft>
                <a:spcPts val="600"/>
              </a:spcAft>
            </a:pPr>
            <a:r>
              <a:rPr lang="en-US" sz="1600" b="1" dirty="0">
                <a:solidFill>
                  <a:schemeClr val="tx1">
                    <a:lumMod val="85000"/>
                    <a:lumOff val="15000"/>
                  </a:schemeClr>
                </a:solidFill>
                <a:latin typeface="Arial" panose="020B0604020202020204" pitchFamily="34" charset="0"/>
                <a:cs typeface="Arial" panose="020B0604020202020204" pitchFamily="34" charset="0"/>
              </a:rPr>
              <a:t>Objectives:</a:t>
            </a:r>
          </a:p>
          <a:p>
            <a:pPr marL="285750" indent="-152400">
              <a:spcAft>
                <a:spcPts val="6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Safety and tolerability (single dose)</a:t>
            </a:r>
          </a:p>
          <a:p>
            <a:pPr marL="285750" indent="-152400">
              <a:spcAft>
                <a:spcPts val="6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Blood-brain barrier (BBB) penetration</a:t>
            </a:r>
          </a:p>
          <a:p>
            <a:pPr marL="285750" indent="-152400">
              <a:spcAft>
                <a:spcPts val="6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Exploratory biomarkers</a:t>
            </a:r>
            <a:endParaRPr lang="en-US" sz="1600" dirty="0">
              <a:solidFill>
                <a:schemeClr val="tx2"/>
              </a:solidFill>
              <a:latin typeface="Arial" panose="020B0604020202020204" pitchFamily="34" charset="0"/>
              <a:cs typeface="Arial" panose="020B0604020202020204" pitchFamily="34" charset="0"/>
            </a:endParaRPr>
          </a:p>
          <a:p>
            <a:pPr defTabSz="914400" eaLnBrk="0" hangingPunct="0">
              <a:spcAft>
                <a:spcPts val="600"/>
              </a:spcAft>
            </a:pPr>
            <a:endParaRPr lang="LID4096" sz="1600" dirty="0">
              <a:solidFill>
                <a:schemeClr val="tx2"/>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857B3FB-6A99-5C09-C42E-772DC3F6DE49}"/>
              </a:ext>
            </a:extLst>
          </p:cNvPr>
          <p:cNvSpPr/>
          <p:nvPr/>
        </p:nvSpPr>
        <p:spPr bwMode="auto">
          <a:xfrm>
            <a:off x="8544299" y="5181788"/>
            <a:ext cx="3528392" cy="108012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Aft>
                <a:spcPts val="600"/>
              </a:spcAft>
            </a:pPr>
            <a:r>
              <a:rPr lang="en-US" sz="1400" b="1" dirty="0">
                <a:solidFill>
                  <a:schemeClr val="tx1">
                    <a:lumMod val="85000"/>
                    <a:lumOff val="15000"/>
                  </a:schemeClr>
                </a:solidFill>
                <a:latin typeface="Arial" panose="020B0604020202020204" pitchFamily="34" charset="0"/>
                <a:cs typeface="Arial" panose="020B0604020202020204" pitchFamily="34" charset="0"/>
              </a:rPr>
              <a:t>Expected Next steps:</a:t>
            </a:r>
          </a:p>
          <a:p>
            <a:pPr marL="285750" indent="-152400" defTabSz="914400" eaLnBrk="0" hangingPunct="0">
              <a:spcAft>
                <a:spcPts val="600"/>
              </a:spcAft>
              <a:buFont typeface="Arial" panose="020B0604020202020204" pitchFamily="34" charset="0"/>
              <a:buChar char="•"/>
            </a:pPr>
            <a:r>
              <a:rPr lang="en-US" sz="1400" dirty="0">
                <a:solidFill>
                  <a:schemeClr val="tx1">
                    <a:lumMod val="85000"/>
                    <a:lumOff val="15000"/>
                  </a:schemeClr>
                </a:solidFill>
                <a:latin typeface="Arial" panose="020B0604020202020204" pitchFamily="34" charset="0"/>
                <a:cs typeface="Arial" panose="020B0604020202020204" pitchFamily="34" charset="0"/>
              </a:rPr>
              <a:t>Phase 1b study in PD patients</a:t>
            </a:r>
          </a:p>
          <a:p>
            <a:pPr marL="285750" indent="-152400" defTabSz="914400" eaLnBrk="0" hangingPunct="0">
              <a:spcAft>
                <a:spcPts val="600"/>
              </a:spcAft>
              <a:buFont typeface="Arial" panose="020B0604020202020204" pitchFamily="34" charset="0"/>
              <a:buChar char="•"/>
            </a:pPr>
            <a:r>
              <a:rPr lang="en-US" sz="1400" dirty="0">
                <a:solidFill>
                  <a:schemeClr val="tx1">
                    <a:lumMod val="85000"/>
                    <a:lumOff val="15000"/>
                  </a:schemeClr>
                </a:solidFill>
                <a:latin typeface="Arial" panose="020B0604020202020204" pitchFamily="34" charset="0"/>
                <a:cs typeface="Arial" panose="020B0604020202020204" pitchFamily="34" charset="0"/>
              </a:rPr>
              <a:t>Additional Phase 2 proof-of-concept study preparations</a:t>
            </a:r>
          </a:p>
        </p:txBody>
      </p:sp>
      <p:sp>
        <p:nvSpPr>
          <p:cNvPr id="19" name="TextBox 18">
            <a:extLst>
              <a:ext uri="{FF2B5EF4-FFF2-40B4-BE49-F238E27FC236}">
                <a16:creationId xmlns:a16="http://schemas.microsoft.com/office/drawing/2014/main" id="{44A04124-AB31-6903-B10E-9C0E63522EB1}"/>
              </a:ext>
            </a:extLst>
          </p:cNvPr>
          <p:cNvSpPr txBox="1"/>
          <p:nvPr/>
        </p:nvSpPr>
        <p:spPr bwMode="auto">
          <a:xfrm>
            <a:off x="186869" y="3427014"/>
            <a:ext cx="6097190"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ＭＳ Ｐゴシック" charset="0"/>
                <a:cs typeface="Arial" panose="020B0604020202020204" pitchFamily="34" charset="0"/>
              </a:rPr>
              <a:t>Timelines:</a:t>
            </a:r>
          </a:p>
          <a:p>
            <a:pPr marL="285750" marR="0" lvl="0" indent="-1524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ＭＳ Ｐゴシック" charset="0"/>
                <a:cs typeface="Arial" panose="020B0604020202020204" pitchFamily="34" charset="0"/>
              </a:rPr>
              <a:t>Part 1: First healthy volunteers dosed in Q2</a:t>
            </a:r>
          </a:p>
          <a:p>
            <a:pPr marL="285750" marR="0" lvl="0" indent="-1524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ＭＳ Ｐゴシック" charset="0"/>
                <a:cs typeface="Arial" panose="020B0604020202020204" pitchFamily="34" charset="0"/>
              </a:rPr>
              <a:t>Part 2: First healthy volunteers dosed in Q3</a:t>
            </a:r>
          </a:p>
          <a:p>
            <a:pPr marL="285750" marR="0" lvl="0" indent="-1524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ＭＳ Ｐゴシック" charset="0"/>
                <a:cs typeface="Arial" panose="020B0604020202020204" pitchFamily="34" charset="0"/>
              </a:rPr>
              <a:t>Top-line data expected in Q4 2023</a:t>
            </a:r>
          </a:p>
        </p:txBody>
      </p:sp>
    </p:spTree>
    <p:extLst>
      <p:ext uri="{BB962C8B-B14F-4D97-AF65-F5344CB8AC3E}">
        <p14:creationId xmlns:p14="http://schemas.microsoft.com/office/powerpoint/2010/main" val="2373696032"/>
      </p:ext>
    </p:extLst>
  </p:cSld>
  <p:clrMapOvr>
    <a:masterClrMapping/>
  </p:clrMapOvr>
  <mc:AlternateContent xmlns:mc="http://schemas.openxmlformats.org/markup-compatibility/2006" xmlns:p14="http://schemas.microsoft.com/office/powerpoint/2010/main">
    <mc:Choice Requires="p14">
      <p:transition spd="slow" p14:dur="2000" advTm="88514"/>
    </mc:Choice>
    <mc:Fallback xmlns="">
      <p:transition spd="slow" advTm="88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5" grpId="0" animBg="1"/>
      <p:bldP spid="17" grpId="0" animBg="1"/>
      <p:bldP spid="21" grpId="0"/>
      <p:bldP spid="22" grpId="0"/>
      <p:bldP spid="23" grpId="0" animBg="1"/>
      <p:bldP spid="24" grpId="0" animBg="1"/>
      <p:bldP spid="3"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B69C3CA-D71B-43D0-9592-937B18705952}"/>
              </a:ext>
            </a:extLst>
          </p:cNvPr>
          <p:cNvSpPr>
            <a:spLocks noGrp="1"/>
          </p:cNvSpPr>
          <p:nvPr>
            <p:ph type="title"/>
          </p:nvPr>
        </p:nvSpPr>
        <p:spPr>
          <a:xfrm>
            <a:off x="647777" y="122597"/>
            <a:ext cx="11424887" cy="1002147"/>
          </a:xfrm>
        </p:spPr>
        <p:txBody>
          <a:bodyPr/>
          <a:lstStyle/>
          <a:p>
            <a:r>
              <a:rPr lang="de-CH" sz="3200" dirty="0">
                <a:solidFill>
                  <a:srgbClr val="190B83"/>
                </a:solidFill>
                <a:latin typeface="Arial Bold"/>
                <a:ea typeface="Roboto" panose="02000000000000000000" pitchFamily="2" charset="0"/>
              </a:rPr>
              <a:t>HER-096 </a:t>
            </a:r>
            <a:r>
              <a:rPr lang="de-CH" sz="3200" dirty="0" err="1">
                <a:solidFill>
                  <a:srgbClr val="190B83"/>
                </a:solidFill>
                <a:latin typeface="Arial Bold"/>
                <a:ea typeface="Roboto" panose="02000000000000000000" pitchFamily="2" charset="0"/>
              </a:rPr>
              <a:t>summary</a:t>
            </a:r>
            <a:endParaRPr lang="en-US" sz="3200" dirty="0">
              <a:solidFill>
                <a:srgbClr val="190B83"/>
              </a:solidFill>
            </a:endParaRPr>
          </a:p>
        </p:txBody>
      </p:sp>
      <p:graphicFrame>
        <p:nvGraphicFramePr>
          <p:cNvPr id="8" name="TextBox 5">
            <a:extLst>
              <a:ext uri="{FF2B5EF4-FFF2-40B4-BE49-F238E27FC236}">
                <a16:creationId xmlns:a16="http://schemas.microsoft.com/office/drawing/2014/main" id="{2919272E-461C-4AA5-919B-6FC3759208C1}"/>
              </a:ext>
            </a:extLst>
          </p:cNvPr>
          <p:cNvGraphicFramePr/>
          <p:nvPr/>
        </p:nvGraphicFramePr>
        <p:xfrm>
          <a:off x="983432" y="1246547"/>
          <a:ext cx="10657184" cy="4364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012E060-3012-4838-8721-D1ADDC1E3DB7}"/>
              </a:ext>
            </a:extLst>
          </p:cNvPr>
          <p:cNvSpPr txBox="1"/>
          <p:nvPr/>
        </p:nvSpPr>
        <p:spPr bwMode="auto">
          <a:xfrm>
            <a:off x="1561469" y="1340768"/>
            <a:ext cx="321868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nb-NO" sz="2000" b="1" dirty="0" err="1">
                <a:solidFill>
                  <a:srgbClr val="000000"/>
                </a:solidFill>
                <a:latin typeface="+mn-lt"/>
              </a:rPr>
              <a:t>What</a:t>
            </a:r>
            <a:r>
              <a:rPr lang="nb-NO" sz="2000" b="1" dirty="0">
                <a:solidFill>
                  <a:srgbClr val="000000"/>
                </a:solidFill>
                <a:latin typeface="+mn-lt"/>
              </a:rPr>
              <a:t> </a:t>
            </a:r>
            <a:r>
              <a:rPr lang="nb-NO" sz="2000" b="1" dirty="0" err="1">
                <a:solidFill>
                  <a:srgbClr val="000000"/>
                </a:solidFill>
                <a:latin typeface="+mn-lt"/>
              </a:rPr>
              <a:t>we</a:t>
            </a:r>
            <a:r>
              <a:rPr lang="nb-NO" sz="2000" b="1" dirty="0">
                <a:solidFill>
                  <a:srgbClr val="000000"/>
                </a:solidFill>
                <a:latin typeface="+mn-lt"/>
              </a:rPr>
              <a:t> </a:t>
            </a:r>
            <a:r>
              <a:rPr lang="nb-NO" sz="2000" b="1" dirty="0" err="1">
                <a:solidFill>
                  <a:srgbClr val="000000"/>
                </a:solidFill>
                <a:latin typeface="+mn-lt"/>
              </a:rPr>
              <a:t>want</a:t>
            </a:r>
            <a:r>
              <a:rPr lang="nb-NO" sz="2000" b="1" dirty="0">
                <a:solidFill>
                  <a:srgbClr val="000000"/>
                </a:solidFill>
                <a:latin typeface="+mn-lt"/>
              </a:rPr>
              <a:t> to </a:t>
            </a:r>
            <a:r>
              <a:rPr lang="nb-NO" sz="2000" b="1" dirty="0" err="1">
                <a:solidFill>
                  <a:srgbClr val="000000"/>
                </a:solidFill>
                <a:latin typeface="+mn-lt"/>
              </a:rPr>
              <a:t>achieve</a:t>
            </a:r>
            <a:r>
              <a:rPr lang="nb-NO" sz="2000" b="1" dirty="0">
                <a:solidFill>
                  <a:srgbClr val="000000"/>
                </a:solidFill>
                <a:latin typeface="+mn-lt"/>
              </a:rPr>
              <a:t> </a:t>
            </a:r>
            <a:r>
              <a:rPr lang="nb-NO" sz="2000" b="1" dirty="0" err="1">
                <a:solidFill>
                  <a:srgbClr val="000000"/>
                </a:solidFill>
                <a:latin typeface="+mn-lt"/>
              </a:rPr>
              <a:t>with</a:t>
            </a:r>
            <a:r>
              <a:rPr lang="nb-NO" sz="2000" b="1" dirty="0">
                <a:solidFill>
                  <a:srgbClr val="000000"/>
                </a:solidFill>
                <a:latin typeface="+mn-lt"/>
              </a:rPr>
              <a:t> HER-096</a:t>
            </a:r>
            <a:r>
              <a:rPr lang="nb-NO" sz="2000" b="1" i="0" u="none" strike="noStrike" dirty="0">
                <a:solidFill>
                  <a:srgbClr val="000000"/>
                </a:solidFill>
                <a:effectLst/>
                <a:latin typeface="+mn-lt"/>
              </a:rPr>
              <a:t>   </a:t>
            </a:r>
          </a:p>
          <a:p>
            <a:pPr defTabSz="914400" eaLnBrk="0" hangingPunct="0"/>
            <a:endParaRPr lang="nb-NO" sz="1400"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E04F5E-C52B-4F63-B0AF-45A83C3D8A59}"/>
              </a:ext>
            </a:extLst>
          </p:cNvPr>
          <p:cNvSpPr txBox="1"/>
          <p:nvPr/>
        </p:nvSpPr>
        <p:spPr bwMode="auto">
          <a:xfrm>
            <a:off x="5015880" y="1429327"/>
            <a:ext cx="614782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defPPr>
              <a:defRPr lang="en-US"/>
            </a:defPPr>
            <a:lvl1pPr marL="285750" indent="-285750" defTabSz="914400">
              <a:spcAft>
                <a:spcPts val="600"/>
              </a:spcAft>
              <a:buFont typeface="Arial" panose="020B0604020202020204" pitchFamily="34" charset="0"/>
              <a:buChar char="•"/>
              <a:defRPr sz="1600" b="1">
                <a:solidFill>
                  <a:schemeClr val="tx2"/>
                </a:solidFill>
                <a:latin typeface="Arial" panose="020B0604020202020204" pitchFamily="34" charset="0"/>
                <a:cs typeface="Arial" panose="020B0604020202020204" pitchFamily="34" charset="0"/>
              </a:defRPr>
            </a:lvl1pPr>
          </a:lstStyle>
          <a:p>
            <a:pPr marL="0" indent="0">
              <a:buNone/>
            </a:pPr>
            <a:r>
              <a:rPr lang="en-US" dirty="0"/>
              <a:t>HER-096 to become a treatment to slow or stop the progression of Parkinson’s disease with symptomatic relief </a:t>
            </a:r>
            <a:endParaRPr lang="nb-NO" dirty="0"/>
          </a:p>
        </p:txBody>
      </p:sp>
      <p:sp>
        <p:nvSpPr>
          <p:cNvPr id="10" name="TextBox 9">
            <a:extLst>
              <a:ext uri="{FF2B5EF4-FFF2-40B4-BE49-F238E27FC236}">
                <a16:creationId xmlns:a16="http://schemas.microsoft.com/office/drawing/2014/main" id="{DF2B8A6F-F79B-4523-80B6-DF2A74945CAE}"/>
              </a:ext>
            </a:extLst>
          </p:cNvPr>
          <p:cNvSpPr txBox="1"/>
          <p:nvPr/>
        </p:nvSpPr>
        <p:spPr bwMode="auto">
          <a:xfrm>
            <a:off x="1600533" y="2622392"/>
            <a:ext cx="13115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r>
              <a:rPr lang="nb-NO" sz="2000" b="1" i="0" u="none" strike="noStrike" dirty="0" err="1">
                <a:solidFill>
                  <a:srgbClr val="000000"/>
                </a:solidFill>
                <a:effectLst/>
                <a:latin typeface="+mn-lt"/>
              </a:rPr>
              <a:t>Evidence</a:t>
            </a:r>
            <a:endParaRPr lang="nb-NO" sz="1400" dirty="0">
              <a:solidFill>
                <a:schemeClr val="tx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F16B25C-D088-4D77-8B4E-35C5A8EBDE68}"/>
              </a:ext>
            </a:extLst>
          </p:cNvPr>
          <p:cNvSpPr txBox="1"/>
          <p:nvPr/>
        </p:nvSpPr>
        <p:spPr bwMode="auto">
          <a:xfrm>
            <a:off x="4943872" y="2420888"/>
            <a:ext cx="6196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defPPr>
              <a:defRPr lang="en-US"/>
            </a:defPPr>
            <a:lvl1pPr marL="285750" indent="-285750" defTabSz="914400">
              <a:spcAft>
                <a:spcPts val="600"/>
              </a:spcAft>
              <a:buFont typeface="Arial" panose="020B0604020202020204" pitchFamily="34" charset="0"/>
              <a:buChar char="•"/>
              <a:defRPr sz="1600" b="1">
                <a:solidFill>
                  <a:schemeClr val="tx2"/>
                </a:solidFill>
                <a:latin typeface="Arial" panose="020B0604020202020204" pitchFamily="34" charset="0"/>
                <a:cs typeface="Arial" panose="020B0604020202020204" pitchFamily="34" charset="0"/>
              </a:defRPr>
            </a:lvl1pPr>
          </a:lstStyle>
          <a:p>
            <a:pPr marL="0" indent="0">
              <a:buNone/>
            </a:pPr>
            <a:r>
              <a:rPr lang="en-US" dirty="0"/>
              <a:t>Strong preclinical evidence of subcutaneous HER-096 in PD: efficient brain penetration, robust disease modification, symptomatic effect</a:t>
            </a:r>
            <a:endParaRPr lang="nb-NO" dirty="0"/>
          </a:p>
        </p:txBody>
      </p:sp>
      <p:sp>
        <p:nvSpPr>
          <p:cNvPr id="16" name="TextBox 15">
            <a:extLst>
              <a:ext uri="{FF2B5EF4-FFF2-40B4-BE49-F238E27FC236}">
                <a16:creationId xmlns:a16="http://schemas.microsoft.com/office/drawing/2014/main" id="{30B57B8B-16FE-4919-B254-E9C66A6A54A2}"/>
              </a:ext>
            </a:extLst>
          </p:cNvPr>
          <p:cNvSpPr txBox="1"/>
          <p:nvPr/>
        </p:nvSpPr>
        <p:spPr bwMode="auto">
          <a:xfrm>
            <a:off x="4943872" y="4845059"/>
            <a:ext cx="619620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defPPr>
              <a:defRPr lang="en-US"/>
            </a:defPPr>
            <a:lvl1pPr marL="285750" indent="-285750" defTabSz="914400">
              <a:spcAft>
                <a:spcPts val="600"/>
              </a:spcAft>
              <a:buFont typeface="Arial" panose="020B0604020202020204" pitchFamily="34" charset="0"/>
              <a:buChar char="•"/>
              <a:defRPr sz="1600" b="1">
                <a:solidFill>
                  <a:schemeClr val="tx2"/>
                </a:solidFill>
                <a:latin typeface="Arial" panose="020B0604020202020204" pitchFamily="34" charset="0"/>
                <a:cs typeface="Arial" panose="020B0604020202020204" pitchFamily="34" charset="0"/>
              </a:defRPr>
            </a:lvl1pPr>
          </a:lstStyle>
          <a:p>
            <a:pPr marL="0" indent="0">
              <a:buNone/>
            </a:pPr>
            <a:r>
              <a:rPr lang="en-US" dirty="0"/>
              <a:t>Find a global development partner for clinical development and commercialization of HER-096</a:t>
            </a:r>
            <a:endParaRPr lang="nb-NO" dirty="0"/>
          </a:p>
        </p:txBody>
      </p:sp>
      <p:sp>
        <p:nvSpPr>
          <p:cNvPr id="17" name="TextBox 16">
            <a:extLst>
              <a:ext uri="{FF2B5EF4-FFF2-40B4-BE49-F238E27FC236}">
                <a16:creationId xmlns:a16="http://schemas.microsoft.com/office/drawing/2014/main" id="{9D935146-3172-4527-8D90-D8B8ED2FC2A4}"/>
              </a:ext>
            </a:extLst>
          </p:cNvPr>
          <p:cNvSpPr txBox="1"/>
          <p:nvPr/>
        </p:nvSpPr>
        <p:spPr bwMode="auto">
          <a:xfrm>
            <a:off x="1572711" y="4937392"/>
            <a:ext cx="12105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r>
              <a:rPr lang="nb-NO" sz="2000" b="1" i="0" u="none" strike="noStrike" dirty="0" err="1">
                <a:solidFill>
                  <a:srgbClr val="000000"/>
                </a:solidFill>
                <a:effectLst/>
                <a:latin typeface="+mn-lt"/>
              </a:rPr>
              <a:t>Strategy</a:t>
            </a:r>
            <a:endParaRPr lang="nb-NO" sz="1400" dirty="0">
              <a:solidFill>
                <a:schemeClr val="tx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175963B-900D-4A9C-A461-B97DF08EEB20}"/>
              </a:ext>
            </a:extLst>
          </p:cNvPr>
          <p:cNvSpPr txBox="1"/>
          <p:nvPr/>
        </p:nvSpPr>
        <p:spPr bwMode="auto">
          <a:xfrm>
            <a:off x="1601211" y="3788459"/>
            <a:ext cx="200728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r>
              <a:rPr lang="nb-NO" sz="2000" b="1" dirty="0" err="1">
                <a:solidFill>
                  <a:srgbClr val="000000"/>
                </a:solidFill>
                <a:latin typeface="+mn-lt"/>
                <a:cs typeface="Arial" panose="020B0604020202020204" pitchFamily="34" charset="0"/>
              </a:rPr>
              <a:t>Next</a:t>
            </a:r>
            <a:r>
              <a:rPr lang="nb-NO" sz="2000" b="1" dirty="0">
                <a:solidFill>
                  <a:srgbClr val="000000"/>
                </a:solidFill>
                <a:latin typeface="+mn-lt"/>
                <a:cs typeface="Arial" panose="020B0604020202020204" pitchFamily="34" charset="0"/>
              </a:rPr>
              <a:t> </a:t>
            </a:r>
            <a:r>
              <a:rPr lang="nb-NO" sz="2000" b="1" dirty="0" err="1">
                <a:solidFill>
                  <a:srgbClr val="000000"/>
                </a:solidFill>
                <a:latin typeface="+mn-lt"/>
                <a:cs typeface="Arial" panose="020B0604020202020204" pitchFamily="34" charset="0"/>
              </a:rPr>
              <a:t>milestone</a:t>
            </a:r>
            <a:endParaRPr lang="nb-NO" sz="1400" dirty="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506F5B2-39ED-3922-8B12-D09DA5DEF871}"/>
              </a:ext>
            </a:extLst>
          </p:cNvPr>
          <p:cNvSpPr txBox="1"/>
          <p:nvPr/>
        </p:nvSpPr>
        <p:spPr bwMode="auto">
          <a:xfrm>
            <a:off x="4953571" y="3714267"/>
            <a:ext cx="647102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defPPr>
              <a:defRPr lang="en-US"/>
            </a:defPPr>
            <a:lvl1pPr marL="285750" indent="-285750" defTabSz="914400">
              <a:spcAft>
                <a:spcPts val="600"/>
              </a:spcAft>
              <a:buFont typeface="Arial" panose="020B0604020202020204" pitchFamily="34" charset="0"/>
              <a:buChar char="•"/>
              <a:defRPr sz="1600" b="1">
                <a:solidFill>
                  <a:schemeClr val="tx2"/>
                </a:solidFill>
                <a:latin typeface="Arial" panose="020B0604020202020204" pitchFamily="34" charset="0"/>
                <a:cs typeface="Arial" panose="020B0604020202020204" pitchFamily="34" charset="0"/>
              </a:defRPr>
            </a:lvl1pPr>
          </a:lstStyle>
          <a:p>
            <a:pPr marL="0" indent="0">
              <a:buNone/>
            </a:pPr>
            <a:r>
              <a:rPr lang="en-US" dirty="0"/>
              <a:t>Q4 / 2023: Safety, tolerability and brain penetration of subcutaneous HER-096 in human (Phase 1a clinical trial readout) </a:t>
            </a:r>
            <a:endParaRPr lang="nb-NO" dirty="0"/>
          </a:p>
        </p:txBody>
      </p:sp>
    </p:spTree>
    <p:extLst>
      <p:ext uri="{BB962C8B-B14F-4D97-AF65-F5344CB8AC3E}">
        <p14:creationId xmlns:p14="http://schemas.microsoft.com/office/powerpoint/2010/main" val="3035850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7B35B8-6B8A-41F7-AB9E-6AEDC0C76404}"/>
              </a:ext>
            </a:extLst>
          </p:cNvPr>
          <p:cNvSpPr txBox="1"/>
          <p:nvPr/>
        </p:nvSpPr>
        <p:spPr>
          <a:xfrm>
            <a:off x="3215680" y="4077072"/>
            <a:ext cx="6480720" cy="584775"/>
          </a:xfrm>
          <a:prstGeom prst="rect">
            <a:avLst/>
          </a:prstGeom>
          <a:noFill/>
        </p:spPr>
        <p:txBody>
          <a:bodyPr wrap="square" rtlCol="0">
            <a:spAutoFit/>
          </a:bodyPr>
          <a:lstStyle/>
          <a:p>
            <a:r>
              <a:rPr lang="de-CH" sz="1600" b="1" dirty="0">
                <a:solidFill>
                  <a:schemeClr val="bg1"/>
                </a:solidFill>
              </a:rPr>
              <a:t>CEO Antti Vuolanto, antti.vuolanto@herantis.com </a:t>
            </a:r>
          </a:p>
          <a:p>
            <a:r>
              <a:rPr lang="de-CH" sz="1600" b="1" dirty="0">
                <a:solidFill>
                  <a:schemeClr val="bg1"/>
                </a:solidFill>
              </a:rPr>
              <a:t>CFO Tone Kvåle, tone.kvale@herantis.com</a:t>
            </a:r>
          </a:p>
        </p:txBody>
      </p:sp>
      <p:sp>
        <p:nvSpPr>
          <p:cNvPr id="6" name="Title 9">
            <a:extLst>
              <a:ext uri="{FF2B5EF4-FFF2-40B4-BE49-F238E27FC236}">
                <a16:creationId xmlns:a16="http://schemas.microsoft.com/office/drawing/2014/main" id="{412C61C8-DE02-E845-988B-F8CCD1C8FEFB}"/>
              </a:ext>
            </a:extLst>
          </p:cNvPr>
          <p:cNvSpPr txBox="1">
            <a:spLocks/>
          </p:cNvSpPr>
          <p:nvPr/>
        </p:nvSpPr>
        <p:spPr bwMode="auto">
          <a:xfrm>
            <a:off x="4215226" y="2473771"/>
            <a:ext cx="3761547" cy="101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a:solidFill>
                  <a:schemeClr val="bg1"/>
                </a:solidFill>
                <a:latin typeface="Arial Narrow" panose="020B0604020202020204" pitchFamily="34" charset="0"/>
                <a:ea typeface="Open Sans Condensed Light" panose="020B0306030504020204" pitchFamily="34" charset="0"/>
                <a:cs typeface="Arial Narrow" panose="020B0604020202020204" pitchFamily="34" charset="0"/>
              </a:defRPr>
            </a:lvl1pPr>
            <a:lvl2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2pPr>
            <a:lvl3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3pPr>
            <a:lvl4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4pPr>
            <a:lvl5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5pPr>
            <a:lvl6pPr marL="457235"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6pPr>
            <a:lvl7pPr marL="914469"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7pPr>
            <a:lvl8pPr marL="1371702"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8pPr>
            <a:lvl9pPr marL="1828938"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9pPr>
          </a:lstStyle>
          <a:p>
            <a:pPr algn="l"/>
            <a:r>
              <a:rPr lang="en-US" sz="3600" kern="0" dirty="0"/>
              <a:t>Contact details</a:t>
            </a:r>
          </a:p>
        </p:txBody>
      </p:sp>
    </p:spTree>
    <p:extLst>
      <p:ext uri="{BB962C8B-B14F-4D97-AF65-F5344CB8AC3E}">
        <p14:creationId xmlns:p14="http://schemas.microsoft.com/office/powerpoint/2010/main" val="340328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EE615C-9A85-4B57-B5D4-D961CBB85228}"/>
              </a:ext>
            </a:extLst>
          </p:cNvPr>
          <p:cNvSpPr txBox="1"/>
          <p:nvPr/>
        </p:nvSpPr>
        <p:spPr bwMode="auto">
          <a:xfrm>
            <a:off x="3046956" y="-15725128"/>
            <a:ext cx="6649444" cy="535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p>
            <a:pPr algn="just">
              <a:lnSpc>
                <a:spcPct val="150000"/>
              </a:lnSpc>
            </a:pPr>
            <a:r>
              <a:rPr lang="en-GB" sz="900" dirty="0">
                <a:effectLst/>
                <a:latin typeface="+mn-lt"/>
                <a:ea typeface="Times New Roman" panose="02020603050405020304" pitchFamily="18" charset="0"/>
              </a:rPr>
              <a:t>This company release includes forward-looking statements which are not historical facts but statements regarding future expectations instead. These forward-looking statements include without limitation, those regarding Herantis’ future financial position and results of operations, the company’s strategy, objectives, future developments in the markets in which the company participates or is seeking to participate or anticipated regulatory changes in the markets in which the company operates or intends to operate. In some cases, forward-looking statements can be identified by terminology such as “aim,” “anticipate,” “believe,” “continue,” “could,” “estimate,” “expect,” “forecast,” “guidance,” “intend,” “may,” “plan,” “potential,” “predict,” “projected,” “should” or “will” or the negative of such terms or other comparable terminology. By their nature, forward-looking statements involve known and unknown risks, uncertainties and other factors because they relate to events and depend on circumstances that may or may not occur in the future. </a:t>
            </a:r>
            <a:endParaRPr lang="nb-NO" sz="900" dirty="0">
              <a:effectLst/>
              <a:latin typeface="+mn-lt"/>
              <a:ea typeface="Times New Roman" panose="02020603050405020304" pitchFamily="18" charset="0"/>
            </a:endParaRPr>
          </a:p>
          <a:p>
            <a:pPr algn="just">
              <a:lnSpc>
                <a:spcPct val="150000"/>
              </a:lnSpc>
            </a:pPr>
            <a:r>
              <a:rPr lang="en-GB" sz="900" dirty="0">
                <a:effectLst/>
                <a:latin typeface="+mn-lt"/>
                <a:ea typeface="Times New Roman" panose="02020603050405020304" pitchFamily="18" charset="0"/>
              </a:rPr>
              <a:t> </a:t>
            </a:r>
            <a:endParaRPr lang="nb-NO" sz="900" dirty="0">
              <a:effectLst/>
              <a:latin typeface="+mn-lt"/>
              <a:ea typeface="Times New Roman" panose="02020603050405020304" pitchFamily="18" charset="0"/>
            </a:endParaRPr>
          </a:p>
          <a:p>
            <a:pPr algn="just">
              <a:lnSpc>
                <a:spcPct val="150000"/>
              </a:lnSpc>
            </a:pPr>
            <a:r>
              <a:rPr lang="en-GB" sz="900" dirty="0">
                <a:effectLst/>
                <a:latin typeface="+mn-lt"/>
                <a:ea typeface="Times New Roman" panose="02020603050405020304" pitchFamily="18" charset="0"/>
              </a:rPr>
              <a:t>Forward-looking statements are not guarantees of future performance and are based on numerous assumptions. The company’s actual results of operations, including the company’s financial condition and liquidity and the development of the industry in which the company operates, may differ materially from (and be more negative than) those made in, or suggested by, the forward-looking statements contained in this company release. Factors, including risks and uncertainties that could cause these differences include, but are not limited to risks associated with implementation of Herantis’ strategy, risks and </a:t>
            </a:r>
            <a:r>
              <a:rPr lang="en-US" sz="900" dirty="0">
                <a:effectLst/>
                <a:latin typeface="+mn-lt"/>
                <a:ea typeface="Times New Roman" panose="02020603050405020304" pitchFamily="18" charset="0"/>
              </a:rPr>
              <a:t>uncertainties</a:t>
            </a:r>
            <a:r>
              <a:rPr lang="en-GB" sz="900" dirty="0">
                <a:effectLst/>
                <a:latin typeface="+mn-lt"/>
                <a:ea typeface="Times New Roman" panose="02020603050405020304" pitchFamily="18" charset="0"/>
              </a:rPr>
              <a:t> associated with the development and/or approval of Herantis’ drug candidates, ongoing and future clinical trials and expected trial results, the ability to commercialize drug candidates, technology changes and new products in Herantis’ potential market and industry, Herantis’ freedom to operate  in respect of the products it develops </a:t>
            </a:r>
            <a:endParaRPr lang="nb-NO" sz="900" dirty="0">
              <a:effectLst/>
              <a:latin typeface="+mn-lt"/>
              <a:ea typeface="Times New Roman" panose="02020603050405020304" pitchFamily="18" charset="0"/>
            </a:endParaRPr>
          </a:p>
          <a:p>
            <a:pPr algn="just">
              <a:lnSpc>
                <a:spcPct val="150000"/>
              </a:lnSpc>
            </a:pPr>
            <a:r>
              <a:rPr lang="en-GB" sz="900" dirty="0">
                <a:effectLst/>
                <a:latin typeface="+mn-lt"/>
                <a:ea typeface="Times New Roman" panose="02020603050405020304" pitchFamily="18" charset="0"/>
              </a:rPr>
              <a:t>(which freedom may be limited, e.g., by competitors’ patents), the ability to develop new products and enhance existing products, the impact of competition, changes in general economy and industry conditions, and legislative, regulatory and political factors. In addition, even if Herantis’ historical results of operations, </a:t>
            </a:r>
            <a:endParaRPr lang="nb-NO" sz="900" dirty="0">
              <a:effectLst/>
              <a:latin typeface="+mn-lt"/>
              <a:ea typeface="Times New Roman" panose="02020603050405020304" pitchFamily="18" charset="0"/>
            </a:endParaRPr>
          </a:p>
          <a:p>
            <a:pPr algn="just">
              <a:lnSpc>
                <a:spcPct val="150000"/>
              </a:lnSpc>
            </a:pPr>
            <a:r>
              <a:rPr lang="en-GB" sz="900" dirty="0">
                <a:effectLst/>
                <a:latin typeface="+mn-lt"/>
                <a:ea typeface="Times New Roman" panose="02020603050405020304" pitchFamily="18" charset="0"/>
              </a:rPr>
              <a:t>including the company’s financial condition and liquidity and the development of the industry in which the company operates, are consistent with the forward-looking statements contained in this company release, those results or developments may not be indicative of results or developments in subsequent periods.</a:t>
            </a:r>
            <a:endParaRPr lang="nb-NO" sz="900" dirty="0">
              <a:effectLst/>
              <a:latin typeface="+mn-lt"/>
              <a:ea typeface="Times New Roman" panose="02020603050405020304" pitchFamily="18" charset="0"/>
            </a:endParaRPr>
          </a:p>
          <a:p>
            <a:br>
              <a:rPr lang="en-GB" sz="900" dirty="0">
                <a:effectLst/>
                <a:latin typeface="+mn-lt"/>
                <a:ea typeface="Times New Roman" panose="02020603050405020304" pitchFamily="18" charset="0"/>
              </a:rPr>
            </a:br>
            <a:endParaRPr lang="nb-NO" sz="900" dirty="0">
              <a:latin typeface="+mn-lt"/>
            </a:endParaRPr>
          </a:p>
        </p:txBody>
      </p:sp>
      <p:sp>
        <p:nvSpPr>
          <p:cNvPr id="4" name="TextBox 3">
            <a:extLst>
              <a:ext uri="{FF2B5EF4-FFF2-40B4-BE49-F238E27FC236}">
                <a16:creationId xmlns:a16="http://schemas.microsoft.com/office/drawing/2014/main" id="{5A2527F8-479B-41AB-B536-C0766268949E}"/>
              </a:ext>
            </a:extLst>
          </p:cNvPr>
          <p:cNvSpPr txBox="1"/>
          <p:nvPr/>
        </p:nvSpPr>
        <p:spPr bwMode="auto">
          <a:xfrm>
            <a:off x="444932" y="1124744"/>
            <a:ext cx="11233248" cy="4747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just">
              <a:lnSpc>
                <a:spcPct val="150000"/>
              </a:lnSpc>
            </a:pPr>
            <a:r>
              <a:rPr lang="en-GB" sz="1100" dirty="0">
                <a:effectLst/>
                <a:latin typeface="+mn-lt"/>
                <a:ea typeface="Times New Roman" panose="02020603050405020304" pitchFamily="18" charset="0"/>
              </a:rPr>
              <a:t>This company presentation includes forward-looking statements which are not historical facts but statements regarding future expectations instead. These forward-looking statements include without limitation, those regarding Herantis’ future financial position and results of operations, the company’s strategy, objectives, future developments in the markets in which the company participates or is seeking to participate or anticipated regulatory changes in the markets in which the company operates or intends to operate. In some cases, forward-looking statements can be identified by terminology such as “aim,” “anticipate,” “believe,” “continue,” “could,” “estimate,” “expect,” “forecast,” “guidance,” “intend,” “may,” “plan,” “potential,” “predict,” “projected,” “should” or “will” or the negative of such terms or other comparable terminology. By their nature, forward-looking statements involve known and unknown risks, uncertainties and other factors because they relate to events and depend on circumstances that may or may not occur in the future. </a:t>
            </a:r>
            <a:endParaRPr lang="nb-NO" sz="1100" dirty="0">
              <a:effectLst/>
              <a:latin typeface="+mn-lt"/>
              <a:ea typeface="Times New Roman" panose="02020603050405020304" pitchFamily="18" charset="0"/>
            </a:endParaRPr>
          </a:p>
          <a:p>
            <a:pPr algn="just">
              <a:lnSpc>
                <a:spcPct val="150000"/>
              </a:lnSpc>
            </a:pPr>
            <a:r>
              <a:rPr lang="en-GB" sz="1100" dirty="0">
                <a:effectLst/>
                <a:latin typeface="+mn-lt"/>
                <a:ea typeface="Times New Roman" panose="02020603050405020304" pitchFamily="18" charset="0"/>
              </a:rPr>
              <a:t> </a:t>
            </a:r>
            <a:endParaRPr lang="nb-NO" sz="1100" dirty="0">
              <a:effectLst/>
              <a:latin typeface="+mn-lt"/>
              <a:ea typeface="Times New Roman" panose="02020603050405020304" pitchFamily="18" charset="0"/>
            </a:endParaRPr>
          </a:p>
          <a:p>
            <a:pPr algn="just">
              <a:lnSpc>
                <a:spcPct val="150000"/>
              </a:lnSpc>
            </a:pPr>
            <a:r>
              <a:rPr lang="en-GB" sz="1100" dirty="0">
                <a:effectLst/>
                <a:latin typeface="+mn-lt"/>
                <a:ea typeface="Times New Roman" panose="02020603050405020304" pitchFamily="18" charset="0"/>
              </a:rPr>
              <a:t>Forward-looking statements are not guarantees of future performance and are based on numerous assumptions. The company’s actual results of operations, including the company’s financial condition and liquidity and the development of the industry in which the company operates, may differ materially from (and be more negative than) those made in, or suggested by, the forward-looking statements contained in this company release. Factors, including risks and uncertainties that could cause these differences include, but are not limited to risks associated with implementation of Herantis’ strategy, risks and </a:t>
            </a:r>
            <a:r>
              <a:rPr lang="en-US" sz="1100" dirty="0">
                <a:effectLst/>
                <a:latin typeface="+mn-lt"/>
                <a:ea typeface="Times New Roman" panose="02020603050405020304" pitchFamily="18" charset="0"/>
              </a:rPr>
              <a:t>uncertainties</a:t>
            </a:r>
            <a:r>
              <a:rPr lang="en-GB" sz="1100" dirty="0">
                <a:effectLst/>
                <a:latin typeface="+mn-lt"/>
                <a:ea typeface="Times New Roman" panose="02020603050405020304" pitchFamily="18" charset="0"/>
              </a:rPr>
              <a:t> associated with the development and/or approval of Herantis’ drug candidates, ongoing and future clinical trials and expected trial results, the ability to commercialize drug candidates, technology changes and new products in Herantis’ potential market and industry, Herantis’ freedom to operate  in respect of the products it develops (which freedom may be limited, e.g., by competitors’ patents), the ability to develop new products and enhance existing products, the impact of competition, changes in general economy and industry conditions, and legislative, regulatory and political factors. In addition, even if Herantis’ historical results of operations, including the company’s financial condition and liquidity and the development of the industry in which the company operates, are consistent with the forward-looking statements contained in this company release, those results or developments may not be indicative of results or developments in subsequent periods.</a:t>
            </a:r>
            <a:endParaRPr lang="nb-NO" sz="1100" dirty="0">
              <a:effectLst/>
              <a:latin typeface="+mn-lt"/>
              <a:ea typeface="Times New Roman" panose="02020603050405020304" pitchFamily="18" charset="0"/>
            </a:endParaRPr>
          </a:p>
          <a:p>
            <a:br>
              <a:rPr lang="en-GB" sz="1100" dirty="0">
                <a:effectLst/>
                <a:latin typeface="+mn-lt"/>
                <a:ea typeface="Times New Roman" panose="02020603050405020304" pitchFamily="18" charset="0"/>
              </a:rPr>
            </a:br>
            <a:endParaRPr lang="nb-NO" sz="1100" dirty="0">
              <a:solidFill>
                <a:schemeClr val="tx2"/>
              </a:solidFill>
              <a:latin typeface="+mn-lt"/>
              <a:cs typeface="Arial" panose="020B0604020202020204" pitchFamily="34" charset="0"/>
            </a:endParaRPr>
          </a:p>
        </p:txBody>
      </p:sp>
      <p:sp>
        <p:nvSpPr>
          <p:cNvPr id="5" name="Google Shape;509;p71">
            <a:extLst>
              <a:ext uri="{FF2B5EF4-FFF2-40B4-BE49-F238E27FC236}">
                <a16:creationId xmlns:a16="http://schemas.microsoft.com/office/drawing/2014/main" id="{ED0C1E31-D90A-4462-9B43-7004D06810A7}"/>
              </a:ext>
            </a:extLst>
          </p:cNvPr>
          <p:cNvSpPr txBox="1">
            <a:spLocks/>
          </p:cNvSpPr>
          <p:nvPr/>
        </p:nvSpPr>
        <p:spPr>
          <a:xfrm>
            <a:off x="444932" y="80357"/>
            <a:ext cx="11306498" cy="922533"/>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b="1" i="0">
                <a:solidFill>
                  <a:srgbClr val="235A8B"/>
                </a:solidFill>
                <a:latin typeface="Arial Narrow" panose="020B0604020202020204" pitchFamily="34" charset="0"/>
                <a:ea typeface="Open Sans Condensed Light" panose="020B0306030504020204" pitchFamily="34" charset="0"/>
                <a:cs typeface="Arial Narrow" panose="020B0604020202020204" pitchFamily="34" charset="0"/>
              </a:defRPr>
            </a:lvl1pPr>
            <a:lvl2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2pPr>
            <a:lvl3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3pPr>
            <a:lvl4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4pPr>
            <a:lvl5pPr algn="l" rtl="0" eaLnBrk="1" fontAlgn="base" hangingPunct="1">
              <a:spcBef>
                <a:spcPct val="0"/>
              </a:spcBef>
              <a:spcAft>
                <a:spcPct val="0"/>
              </a:spcAft>
              <a:defRPr sz="3800" b="1">
                <a:solidFill>
                  <a:srgbClr val="00A1DE"/>
                </a:solidFill>
                <a:latin typeface="Open Sans Cond Light" charset="0"/>
                <a:ea typeface="ＭＳ Ｐゴシック" charset="-128"/>
                <a:cs typeface="ＭＳ Ｐゴシック" charset="-128"/>
              </a:defRPr>
            </a:lvl5pPr>
            <a:lvl6pPr marL="457235"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6pPr>
            <a:lvl7pPr marL="914469"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7pPr>
            <a:lvl8pPr marL="1371702"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8pPr>
            <a:lvl9pPr marL="1828938" algn="ctr" rtl="0" eaLnBrk="1" fontAlgn="base" hangingPunct="1">
              <a:spcBef>
                <a:spcPct val="0"/>
              </a:spcBef>
              <a:spcAft>
                <a:spcPct val="0"/>
              </a:spcAft>
              <a:defRPr sz="3200" b="1">
                <a:solidFill>
                  <a:srgbClr val="00B9E4"/>
                </a:solidFill>
                <a:latin typeface="Arial" charset="0"/>
                <a:ea typeface="ＭＳ Ｐゴシック" charset="-128"/>
                <a:cs typeface="ＭＳ Ｐゴシック" charset="-128"/>
              </a:defRPr>
            </a:lvl9pPr>
          </a:lstStyle>
          <a:p>
            <a:r>
              <a:rPr lang="en-US" sz="3200" kern="0" dirty="0">
                <a:solidFill>
                  <a:srgbClr val="190B83"/>
                </a:solidFill>
                <a:latin typeface="Arial Bold"/>
                <a:ea typeface="Roboto" panose="02000000000000000000" pitchFamily="2" charset="0"/>
              </a:rPr>
              <a:t>Forward-looking statement</a:t>
            </a:r>
          </a:p>
        </p:txBody>
      </p:sp>
    </p:spTree>
    <p:extLst>
      <p:ext uri="{BB962C8B-B14F-4D97-AF65-F5344CB8AC3E}">
        <p14:creationId xmlns:p14="http://schemas.microsoft.com/office/powerpoint/2010/main" val="385182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29A811-0E21-6700-5366-EFAB4CC6E0D4}"/>
              </a:ext>
            </a:extLst>
          </p:cNvPr>
          <p:cNvPicPr>
            <a:picLocks noChangeAspect="1"/>
          </p:cNvPicPr>
          <p:nvPr/>
        </p:nvPicPr>
        <p:blipFill>
          <a:blip r:embed="rId3"/>
          <a:stretch>
            <a:fillRect/>
          </a:stretch>
        </p:blipFill>
        <p:spPr>
          <a:xfrm>
            <a:off x="0" y="-27385"/>
            <a:ext cx="5332568" cy="6907751"/>
          </a:xfrm>
          <a:prstGeom prst="rect">
            <a:avLst/>
          </a:prstGeom>
        </p:spPr>
      </p:pic>
      <p:sp>
        <p:nvSpPr>
          <p:cNvPr id="2" name="Title 1">
            <a:extLst>
              <a:ext uri="{FF2B5EF4-FFF2-40B4-BE49-F238E27FC236}">
                <a16:creationId xmlns:a16="http://schemas.microsoft.com/office/drawing/2014/main" id="{765AB4BB-DACF-074A-8C12-33686A7A33A4}"/>
              </a:ext>
            </a:extLst>
          </p:cNvPr>
          <p:cNvSpPr>
            <a:spLocks noGrp="1"/>
          </p:cNvSpPr>
          <p:nvPr>
            <p:ph type="ctrTitle"/>
          </p:nvPr>
        </p:nvSpPr>
        <p:spPr>
          <a:xfrm>
            <a:off x="263352" y="-20000"/>
            <a:ext cx="10691446" cy="1017020"/>
          </a:xfrm>
          <a:effectLst>
            <a:outerShdw blurRad="50800" dist="38100" dir="2700000" algn="tl" rotWithShape="0">
              <a:prstClr val="black">
                <a:alpha val="40000"/>
              </a:prstClr>
            </a:outerShdw>
          </a:effectLst>
        </p:spPr>
        <p:txBody>
          <a:bodyPr/>
          <a:lstStyle/>
          <a:p>
            <a:r>
              <a:rPr lang="de-CH" sz="3400" dirty="0" err="1">
                <a:solidFill>
                  <a:schemeClr val="bg1"/>
                </a:solidFill>
                <a:latin typeface="Arial Bold"/>
                <a:ea typeface="Roboto" panose="02000000000000000000" pitchFamily="2" charset="0"/>
              </a:rPr>
              <a:t>Herantis</a:t>
            </a:r>
            <a:r>
              <a:rPr lang="de-CH" sz="3400" dirty="0">
                <a:solidFill>
                  <a:schemeClr val="bg1"/>
                </a:solidFill>
                <a:latin typeface="Arial Bold"/>
                <a:ea typeface="Roboto" panose="02000000000000000000" pitchFamily="2" charset="0"/>
              </a:rPr>
              <a:t> – </a:t>
            </a:r>
            <a:r>
              <a:rPr lang="fi-FI" sz="3400" dirty="0">
                <a:solidFill>
                  <a:schemeClr val="bg1"/>
                </a:solidFill>
                <a:latin typeface="Arial Bold"/>
                <a:ea typeface="Roboto" panose="02000000000000000000" pitchFamily="2" charset="0"/>
              </a:rPr>
              <a:t>at a </a:t>
            </a:r>
            <a:r>
              <a:rPr lang="fi-FI" sz="3400" dirty="0" err="1">
                <a:solidFill>
                  <a:schemeClr val="bg1"/>
                </a:solidFill>
                <a:latin typeface="Arial Bold"/>
                <a:ea typeface="Roboto" panose="02000000000000000000" pitchFamily="2" charset="0"/>
              </a:rPr>
              <a:t>glance</a:t>
            </a:r>
            <a:endParaRPr lang="en-US" sz="3400" dirty="0">
              <a:solidFill>
                <a:schemeClr val="bg1"/>
              </a:solidFill>
            </a:endParaRPr>
          </a:p>
        </p:txBody>
      </p:sp>
      <p:sp>
        <p:nvSpPr>
          <p:cNvPr id="8" name="TextBox 7">
            <a:extLst>
              <a:ext uri="{FF2B5EF4-FFF2-40B4-BE49-F238E27FC236}">
                <a16:creationId xmlns:a16="http://schemas.microsoft.com/office/drawing/2014/main" id="{224DEC55-E291-D44A-B3E7-3E4132370A97}"/>
              </a:ext>
            </a:extLst>
          </p:cNvPr>
          <p:cNvSpPr txBox="1"/>
          <p:nvPr/>
        </p:nvSpPr>
        <p:spPr>
          <a:xfrm>
            <a:off x="6878028" y="5022791"/>
            <a:ext cx="4866669" cy="1323439"/>
          </a:xfrm>
          <a:prstGeom prst="rect">
            <a:avLst/>
          </a:prstGeom>
          <a:noFill/>
        </p:spPr>
        <p:txBody>
          <a:bodyPr wrap="square">
            <a:spAutoFit/>
          </a:bodyPr>
          <a:lstStyle/>
          <a:p>
            <a:pPr algn="just"/>
            <a:r>
              <a:rPr lang="nb-NO" sz="1600" b="1" dirty="0" err="1">
                <a:latin typeface="Arial Regular"/>
                <a:ea typeface="Roboto Light" panose="02000000000000000000" pitchFamily="2" charset="0"/>
              </a:rPr>
              <a:t>Experienced</a:t>
            </a:r>
            <a:r>
              <a:rPr lang="nb-NO" sz="1600" b="1" dirty="0">
                <a:latin typeface="Arial Regular"/>
                <a:ea typeface="Roboto Light" panose="02000000000000000000" pitchFamily="2" charset="0"/>
              </a:rPr>
              <a:t> </a:t>
            </a:r>
            <a:r>
              <a:rPr lang="nb-NO" sz="1600" b="1" dirty="0" err="1">
                <a:latin typeface="Arial Regular"/>
                <a:ea typeface="Roboto Light" panose="02000000000000000000" pitchFamily="2" charset="0"/>
              </a:rPr>
              <a:t>board</a:t>
            </a:r>
            <a:r>
              <a:rPr lang="nb-NO" sz="1600" b="1" dirty="0">
                <a:latin typeface="Arial Regular"/>
                <a:ea typeface="Roboto Light" panose="02000000000000000000" pitchFamily="2" charset="0"/>
              </a:rPr>
              <a:t> and management team;</a:t>
            </a:r>
            <a:r>
              <a:rPr lang="nb-NO" sz="1600" dirty="0">
                <a:latin typeface="Arial Regular"/>
                <a:ea typeface="Roboto Light" panose="02000000000000000000" pitchFamily="2" charset="0"/>
              </a:rPr>
              <a:t> Scientific </a:t>
            </a:r>
            <a:r>
              <a:rPr lang="nb-NO" sz="1600" dirty="0" err="1">
                <a:latin typeface="Arial Regular"/>
                <a:ea typeface="Roboto Light" panose="02000000000000000000" pitchFamily="2" charset="0"/>
              </a:rPr>
              <a:t>advisory</a:t>
            </a:r>
            <a:r>
              <a:rPr lang="nb-NO" sz="1600" dirty="0">
                <a:latin typeface="Arial Regular"/>
                <a:ea typeface="Roboto Light" panose="02000000000000000000" pitchFamily="2" charset="0"/>
              </a:rPr>
              <a:t> </a:t>
            </a:r>
            <a:r>
              <a:rPr lang="nb-NO" sz="1600" dirty="0" err="1">
                <a:latin typeface="Arial Regular"/>
                <a:ea typeface="Roboto Light" panose="02000000000000000000" pitchFamily="2" charset="0"/>
              </a:rPr>
              <a:t>board</a:t>
            </a:r>
            <a:r>
              <a:rPr lang="nb-NO" sz="1600" dirty="0">
                <a:latin typeface="Arial Regular"/>
                <a:ea typeface="Roboto Light" panose="02000000000000000000" pitchFamily="2" charset="0"/>
              </a:rPr>
              <a:t> </a:t>
            </a:r>
            <a:r>
              <a:rPr lang="nb-NO" sz="1600" dirty="0" err="1">
                <a:latin typeface="Arial Regular"/>
                <a:ea typeface="Roboto Light" panose="02000000000000000000" pitchFamily="2" charset="0"/>
              </a:rPr>
              <a:t>with</a:t>
            </a:r>
            <a:r>
              <a:rPr lang="nb-NO" sz="1600" dirty="0">
                <a:latin typeface="Arial Regular"/>
                <a:ea typeface="Roboto Light" panose="02000000000000000000" pitchFamily="2" charset="0"/>
              </a:rPr>
              <a:t> </a:t>
            </a:r>
            <a:r>
              <a:rPr lang="nb-NO" sz="1600" b="1" dirty="0" err="1">
                <a:latin typeface="Arial Regular"/>
                <a:ea typeface="Roboto Light" panose="02000000000000000000" pitchFamily="2" charset="0"/>
              </a:rPr>
              <a:t>globally</a:t>
            </a:r>
            <a:r>
              <a:rPr lang="nb-NO" sz="1600" b="1" dirty="0">
                <a:latin typeface="Arial Regular"/>
                <a:ea typeface="Roboto Light" panose="02000000000000000000" pitchFamily="2" charset="0"/>
              </a:rPr>
              <a:t> </a:t>
            </a:r>
            <a:r>
              <a:rPr lang="nb-NO" sz="1600" b="1" dirty="0" err="1">
                <a:latin typeface="Arial Regular"/>
                <a:ea typeface="Roboto Light" panose="02000000000000000000" pitchFamily="2" charset="0"/>
              </a:rPr>
              <a:t>leading</a:t>
            </a:r>
            <a:r>
              <a:rPr lang="nb-NO" sz="1600" b="1" dirty="0">
                <a:latin typeface="Arial Regular"/>
                <a:ea typeface="Roboto Light" panose="02000000000000000000" pitchFamily="2" charset="0"/>
              </a:rPr>
              <a:t> </a:t>
            </a:r>
            <a:r>
              <a:rPr lang="nb-NO" sz="1600" b="1" dirty="0" err="1">
                <a:latin typeface="Arial Regular"/>
                <a:ea typeface="Roboto Light" panose="02000000000000000000" pitchFamily="2" charset="0"/>
              </a:rPr>
              <a:t>experts</a:t>
            </a:r>
            <a:r>
              <a:rPr lang="nb-NO" sz="1600" b="1" dirty="0">
                <a:latin typeface="Arial Regular"/>
                <a:ea typeface="Roboto Light" panose="02000000000000000000" pitchFamily="2" charset="0"/>
              </a:rPr>
              <a:t> in </a:t>
            </a:r>
            <a:r>
              <a:rPr lang="nb-NO" sz="1600" b="1" dirty="0" err="1">
                <a:latin typeface="Arial Regular"/>
                <a:ea typeface="Roboto Light" panose="02000000000000000000" pitchFamily="2" charset="0"/>
              </a:rPr>
              <a:t>Parkinson’s</a:t>
            </a:r>
            <a:r>
              <a:rPr lang="nb-NO" sz="1600" b="1" dirty="0">
                <a:latin typeface="Arial Regular"/>
                <a:ea typeface="Roboto Light" panose="02000000000000000000" pitchFamily="2" charset="0"/>
              </a:rPr>
              <a:t> </a:t>
            </a:r>
            <a:r>
              <a:rPr lang="nb-NO" sz="1600" b="1" dirty="0" err="1">
                <a:latin typeface="Arial Regular"/>
                <a:ea typeface="Roboto Light" panose="02000000000000000000" pitchFamily="2" charset="0"/>
              </a:rPr>
              <a:t>disease</a:t>
            </a:r>
            <a:r>
              <a:rPr lang="nb-NO" sz="1600" b="1" dirty="0">
                <a:latin typeface="Arial Regular"/>
                <a:ea typeface="Roboto Light" panose="02000000000000000000" pitchFamily="2" charset="0"/>
              </a:rPr>
              <a:t> </a:t>
            </a:r>
            <a:r>
              <a:rPr lang="nb-NO" sz="1600" dirty="0">
                <a:latin typeface="Arial Regular"/>
                <a:ea typeface="Roboto Light" panose="02000000000000000000" pitchFamily="2" charset="0"/>
              </a:rPr>
              <a:t>from </a:t>
            </a:r>
            <a:r>
              <a:rPr lang="nb-NO" sz="1600" dirty="0" err="1">
                <a:latin typeface="Arial Regular"/>
                <a:ea typeface="Roboto Light" panose="02000000000000000000" pitchFamily="2" charset="0"/>
              </a:rPr>
              <a:t>industry</a:t>
            </a:r>
            <a:r>
              <a:rPr lang="nb-NO" sz="1600" dirty="0">
                <a:latin typeface="Arial Regular"/>
                <a:ea typeface="Roboto Light" panose="02000000000000000000" pitchFamily="2" charset="0"/>
              </a:rPr>
              <a:t> and </a:t>
            </a:r>
            <a:r>
              <a:rPr lang="nb-NO" sz="1600" dirty="0" err="1">
                <a:latin typeface="Arial Regular"/>
                <a:ea typeface="Roboto Light" panose="02000000000000000000" pitchFamily="2" charset="0"/>
              </a:rPr>
              <a:t>academia</a:t>
            </a:r>
            <a:r>
              <a:rPr lang="nb-NO" sz="1600" dirty="0">
                <a:latin typeface="Arial Regular"/>
                <a:ea typeface="Roboto Light" panose="02000000000000000000" pitchFamily="2" charset="0"/>
              </a:rPr>
              <a:t> </a:t>
            </a:r>
          </a:p>
          <a:p>
            <a:pPr algn="just"/>
            <a:endParaRPr lang="nb-NO" sz="1600" dirty="0">
              <a:latin typeface="Arial Regular"/>
              <a:ea typeface="Roboto Light" panose="02000000000000000000" pitchFamily="2" charset="0"/>
            </a:endParaRPr>
          </a:p>
        </p:txBody>
      </p:sp>
      <p:sp>
        <p:nvSpPr>
          <p:cNvPr id="9" name="TextBox 8">
            <a:extLst>
              <a:ext uri="{FF2B5EF4-FFF2-40B4-BE49-F238E27FC236}">
                <a16:creationId xmlns:a16="http://schemas.microsoft.com/office/drawing/2014/main" id="{4A159B42-00FD-0D4D-B2EC-3BC8DA67E174}"/>
              </a:ext>
            </a:extLst>
          </p:cNvPr>
          <p:cNvSpPr txBox="1"/>
          <p:nvPr/>
        </p:nvSpPr>
        <p:spPr>
          <a:xfrm>
            <a:off x="6822550" y="1700808"/>
            <a:ext cx="4966287" cy="830997"/>
          </a:xfrm>
          <a:prstGeom prst="rect">
            <a:avLst/>
          </a:prstGeom>
          <a:noFill/>
        </p:spPr>
        <p:txBody>
          <a:bodyPr wrap="square" rtlCol="0">
            <a:spAutoFit/>
          </a:bodyPr>
          <a:lstStyle/>
          <a:p>
            <a:pPr algn="just"/>
            <a:r>
              <a:rPr lang="en-US" sz="1600" b="1" dirty="0">
                <a:latin typeface="Arial Regular"/>
                <a:ea typeface="Roboto Light" panose="02000000000000000000" pitchFamily="2" charset="0"/>
              </a:rPr>
              <a:t>Developing disease-modifying treatment</a:t>
            </a:r>
            <a:r>
              <a:rPr lang="en-US" sz="1600" dirty="0">
                <a:latin typeface="Arial Regular"/>
                <a:ea typeface="Roboto Light" panose="02000000000000000000" pitchFamily="2" charset="0"/>
              </a:rPr>
              <a:t> to address the unmet clinical need in Parkinson’s disease and other neurodegenerative diseases</a:t>
            </a:r>
            <a:endParaRPr lang="nb-NO" sz="1600" dirty="0">
              <a:latin typeface="Arial Regular"/>
              <a:ea typeface="Roboto Light" panose="02000000000000000000" pitchFamily="2" charset="0"/>
            </a:endParaRPr>
          </a:p>
        </p:txBody>
      </p:sp>
      <p:pic>
        <p:nvPicPr>
          <p:cNvPr id="15" name="Picture 14">
            <a:extLst>
              <a:ext uri="{FF2B5EF4-FFF2-40B4-BE49-F238E27FC236}">
                <a16:creationId xmlns:a16="http://schemas.microsoft.com/office/drawing/2014/main" id="{3726419B-39F8-E340-B74D-BFAF32ABD845}"/>
              </a:ext>
            </a:extLst>
          </p:cNvPr>
          <p:cNvPicPr>
            <a:picLocks noChangeAspect="1"/>
          </p:cNvPicPr>
          <p:nvPr/>
        </p:nvPicPr>
        <p:blipFill>
          <a:blip r:embed="rId4"/>
          <a:stretch>
            <a:fillRect/>
          </a:stretch>
        </p:blipFill>
        <p:spPr>
          <a:xfrm>
            <a:off x="6023992" y="3976462"/>
            <a:ext cx="771867" cy="731520"/>
          </a:xfrm>
          <a:prstGeom prst="rect">
            <a:avLst/>
          </a:prstGeom>
        </p:spPr>
      </p:pic>
      <p:pic>
        <p:nvPicPr>
          <p:cNvPr id="16" name="Picture 15">
            <a:extLst>
              <a:ext uri="{FF2B5EF4-FFF2-40B4-BE49-F238E27FC236}">
                <a16:creationId xmlns:a16="http://schemas.microsoft.com/office/drawing/2014/main" id="{396A985A-E339-F94F-9F33-3909EA6E9133}"/>
              </a:ext>
            </a:extLst>
          </p:cNvPr>
          <p:cNvPicPr>
            <a:picLocks noChangeAspect="1"/>
          </p:cNvPicPr>
          <p:nvPr/>
        </p:nvPicPr>
        <p:blipFill>
          <a:blip r:embed="rId5"/>
          <a:stretch>
            <a:fillRect/>
          </a:stretch>
        </p:blipFill>
        <p:spPr>
          <a:xfrm>
            <a:off x="6028185" y="1700808"/>
            <a:ext cx="731520" cy="731520"/>
          </a:xfrm>
          <a:prstGeom prst="rect">
            <a:avLst/>
          </a:prstGeom>
        </p:spPr>
      </p:pic>
      <p:pic>
        <p:nvPicPr>
          <p:cNvPr id="17" name="Picture 16">
            <a:extLst>
              <a:ext uri="{FF2B5EF4-FFF2-40B4-BE49-F238E27FC236}">
                <a16:creationId xmlns:a16="http://schemas.microsoft.com/office/drawing/2014/main" id="{0EF6F4EE-3CB2-6546-B921-7577D43DC0A0}"/>
              </a:ext>
            </a:extLst>
          </p:cNvPr>
          <p:cNvPicPr>
            <a:picLocks noChangeAspect="1"/>
          </p:cNvPicPr>
          <p:nvPr/>
        </p:nvPicPr>
        <p:blipFill>
          <a:blip r:embed="rId6"/>
          <a:stretch>
            <a:fillRect/>
          </a:stretch>
        </p:blipFill>
        <p:spPr>
          <a:xfrm>
            <a:off x="6044209" y="5022791"/>
            <a:ext cx="731520" cy="731520"/>
          </a:xfrm>
          <a:prstGeom prst="rect">
            <a:avLst/>
          </a:prstGeom>
        </p:spPr>
      </p:pic>
      <p:pic>
        <p:nvPicPr>
          <p:cNvPr id="20" name="Picture 19">
            <a:extLst>
              <a:ext uri="{FF2B5EF4-FFF2-40B4-BE49-F238E27FC236}">
                <a16:creationId xmlns:a16="http://schemas.microsoft.com/office/drawing/2014/main" id="{C534A8F9-F7A1-B84E-B30C-6EA7497C03D1}"/>
              </a:ext>
            </a:extLst>
          </p:cNvPr>
          <p:cNvPicPr>
            <a:picLocks noChangeAspect="1"/>
          </p:cNvPicPr>
          <p:nvPr/>
        </p:nvPicPr>
        <p:blipFill>
          <a:blip r:embed="rId7"/>
          <a:stretch>
            <a:fillRect/>
          </a:stretch>
        </p:blipFill>
        <p:spPr>
          <a:xfrm>
            <a:off x="6044209" y="2754475"/>
            <a:ext cx="731520" cy="731520"/>
          </a:xfrm>
          <a:prstGeom prst="rect">
            <a:avLst/>
          </a:prstGeom>
        </p:spPr>
      </p:pic>
      <p:sp>
        <p:nvSpPr>
          <p:cNvPr id="21" name="TextBox 20">
            <a:extLst>
              <a:ext uri="{FF2B5EF4-FFF2-40B4-BE49-F238E27FC236}">
                <a16:creationId xmlns:a16="http://schemas.microsoft.com/office/drawing/2014/main" id="{135718AB-E333-3C4B-8524-DED50689A0D2}"/>
              </a:ext>
            </a:extLst>
          </p:cNvPr>
          <p:cNvSpPr txBox="1"/>
          <p:nvPr/>
        </p:nvSpPr>
        <p:spPr>
          <a:xfrm>
            <a:off x="6878028" y="2709027"/>
            <a:ext cx="4910809" cy="1077218"/>
          </a:xfrm>
          <a:prstGeom prst="rect">
            <a:avLst/>
          </a:prstGeom>
          <a:noFill/>
        </p:spPr>
        <p:txBody>
          <a:bodyPr wrap="square" rtlCol="0">
            <a:spAutoFit/>
          </a:bodyPr>
          <a:lstStyle/>
          <a:p>
            <a:pPr algn="just"/>
            <a:r>
              <a:rPr lang="de-CH" sz="1600" dirty="0"/>
              <a:t>Lead asset </a:t>
            </a:r>
            <a:r>
              <a:rPr lang="de-CH" sz="1600" b="1" dirty="0"/>
              <a:t>HER-096 </a:t>
            </a:r>
            <a:r>
              <a:rPr lang="de-CH" sz="1600" dirty="0"/>
              <a:t>is a small engineered peptide molecule with a </a:t>
            </a:r>
            <a:r>
              <a:rPr lang="de-CH" sz="1600" b="1" dirty="0"/>
              <a:t>unique mechanism of action </a:t>
            </a:r>
            <a:r>
              <a:rPr lang="de-CH" sz="1600" dirty="0"/>
              <a:t>and</a:t>
            </a:r>
            <a:r>
              <a:rPr lang="de-CH" sz="1600" b="1" dirty="0"/>
              <a:t> subcutaneous injection </a:t>
            </a:r>
            <a:r>
              <a:rPr lang="de-CH" sz="1600" dirty="0"/>
              <a:t>as an </a:t>
            </a:r>
            <a:r>
              <a:rPr lang="de-CH" sz="1600" b="1" dirty="0"/>
              <a:t>easy route of administration</a:t>
            </a:r>
            <a:endParaRPr lang="nb-NO" sz="1600" b="1" dirty="0">
              <a:latin typeface="Arial Regular"/>
              <a:ea typeface="Roboto Light" panose="02000000000000000000" pitchFamily="2" charset="0"/>
            </a:endParaRPr>
          </a:p>
        </p:txBody>
      </p:sp>
      <p:sp>
        <p:nvSpPr>
          <p:cNvPr id="5" name="TextBox 4">
            <a:extLst>
              <a:ext uri="{FF2B5EF4-FFF2-40B4-BE49-F238E27FC236}">
                <a16:creationId xmlns:a16="http://schemas.microsoft.com/office/drawing/2014/main" id="{6D8BB796-2B04-25F3-DE09-5DB7B219D27E}"/>
              </a:ext>
            </a:extLst>
          </p:cNvPr>
          <p:cNvSpPr txBox="1"/>
          <p:nvPr/>
        </p:nvSpPr>
        <p:spPr>
          <a:xfrm>
            <a:off x="6859433" y="3926723"/>
            <a:ext cx="4975878" cy="830997"/>
          </a:xfrm>
          <a:prstGeom prst="rect">
            <a:avLst/>
          </a:prstGeom>
          <a:noFill/>
        </p:spPr>
        <p:txBody>
          <a:bodyPr wrap="square" rtlCol="0">
            <a:spAutoFit/>
          </a:bodyPr>
          <a:lstStyle/>
          <a:p>
            <a:pPr algn="just"/>
            <a:r>
              <a:rPr lang="en-US" sz="1600" b="1" dirty="0">
                <a:latin typeface="Arial Regular"/>
                <a:ea typeface="Roboto Light" panose="02000000000000000000" pitchFamily="2" charset="0"/>
              </a:rPr>
              <a:t>Phase 1a clinical study ongoing; Safety </a:t>
            </a:r>
            <a:r>
              <a:rPr lang="en-US" sz="1600" dirty="0">
                <a:latin typeface="Arial Regular"/>
                <a:ea typeface="Roboto Light" panose="02000000000000000000" pitchFamily="2" charset="0"/>
              </a:rPr>
              <a:t>and blood-brain barrier </a:t>
            </a:r>
            <a:r>
              <a:rPr lang="en-US" sz="1600" b="1" dirty="0">
                <a:latin typeface="Arial Regular"/>
                <a:ea typeface="Roboto Light" panose="02000000000000000000" pitchFamily="2" charset="0"/>
              </a:rPr>
              <a:t>(BBB) penetration data </a:t>
            </a:r>
            <a:r>
              <a:rPr lang="en-US" sz="1600" dirty="0">
                <a:latin typeface="Arial Regular"/>
                <a:ea typeface="Roboto Light" panose="02000000000000000000" pitchFamily="2" charset="0"/>
              </a:rPr>
              <a:t>in</a:t>
            </a:r>
            <a:r>
              <a:rPr lang="en-US" sz="1600" b="1" dirty="0">
                <a:latin typeface="Arial Regular"/>
                <a:ea typeface="Roboto Light" panose="02000000000000000000" pitchFamily="2" charset="0"/>
              </a:rPr>
              <a:t> healthy volunteers expected in Q4 2023</a:t>
            </a:r>
            <a:endParaRPr lang="nb-NO" sz="1600" b="1" dirty="0">
              <a:latin typeface="Arial Regular"/>
              <a:ea typeface="Roboto Light" panose="02000000000000000000" pitchFamily="2" charset="0"/>
            </a:endParaRPr>
          </a:p>
        </p:txBody>
      </p:sp>
      <p:sp>
        <p:nvSpPr>
          <p:cNvPr id="7" name="TextBox 6">
            <a:extLst>
              <a:ext uri="{FF2B5EF4-FFF2-40B4-BE49-F238E27FC236}">
                <a16:creationId xmlns:a16="http://schemas.microsoft.com/office/drawing/2014/main" id="{336B1486-21B2-E514-D756-6BDD0AAFB285}"/>
              </a:ext>
            </a:extLst>
          </p:cNvPr>
          <p:cNvSpPr txBox="1"/>
          <p:nvPr/>
        </p:nvSpPr>
        <p:spPr>
          <a:xfrm>
            <a:off x="6822550" y="651761"/>
            <a:ext cx="4929404" cy="830997"/>
          </a:xfrm>
          <a:prstGeom prst="rect">
            <a:avLst/>
          </a:prstGeom>
          <a:noFill/>
        </p:spPr>
        <p:txBody>
          <a:bodyPr wrap="square" rtlCol="0">
            <a:spAutoFit/>
          </a:bodyPr>
          <a:lstStyle/>
          <a:p>
            <a:pPr algn="just"/>
            <a:r>
              <a:rPr lang="en-US" sz="1600" b="1" dirty="0" err="1">
                <a:latin typeface="Arial Regular"/>
                <a:ea typeface="Roboto Light" panose="02000000000000000000" pitchFamily="2" charset="0"/>
              </a:rPr>
              <a:t>Herantis</a:t>
            </a:r>
            <a:r>
              <a:rPr lang="en-US" sz="1600" b="1" dirty="0">
                <a:latin typeface="Arial Regular"/>
                <a:ea typeface="Roboto Light" panose="02000000000000000000" pitchFamily="2" charset="0"/>
              </a:rPr>
              <a:t> Pharma plc </a:t>
            </a:r>
            <a:r>
              <a:rPr lang="en-US" sz="1600" dirty="0">
                <a:latin typeface="Arial Regular"/>
                <a:ea typeface="Roboto Light" panose="02000000000000000000" pitchFamily="2" charset="0"/>
              </a:rPr>
              <a:t>was</a:t>
            </a:r>
            <a:r>
              <a:rPr lang="en-US" sz="1600" b="1" dirty="0">
                <a:latin typeface="Arial Regular"/>
                <a:ea typeface="Roboto Light" panose="02000000000000000000" pitchFamily="2" charset="0"/>
              </a:rPr>
              <a:t> f</a:t>
            </a:r>
            <a:r>
              <a:rPr lang="en-US" sz="1600" b="1" dirty="0">
                <a:effectLst/>
                <a:latin typeface="Arial Regular"/>
                <a:ea typeface="Roboto Light" panose="02000000000000000000" pitchFamily="2" charset="0"/>
              </a:rPr>
              <a:t>ounded in Helsinki, Finland in 2008; Listed</a:t>
            </a:r>
            <a:r>
              <a:rPr lang="nb-NO" sz="1600" dirty="0">
                <a:latin typeface="Arial Regular"/>
                <a:ea typeface="Roboto Light" panose="02000000000000000000" pitchFamily="2" charset="0"/>
              </a:rPr>
              <a:t> at </a:t>
            </a:r>
            <a:r>
              <a:rPr lang="nb-NO" sz="1600" dirty="0" err="1">
                <a:latin typeface="Arial Regular"/>
                <a:ea typeface="Roboto Light" panose="02000000000000000000" pitchFamily="2" charset="0"/>
              </a:rPr>
              <a:t>Nasdaq</a:t>
            </a:r>
            <a:r>
              <a:rPr lang="nb-NO" sz="1600" dirty="0">
                <a:latin typeface="Arial Regular"/>
                <a:ea typeface="Roboto Light" panose="02000000000000000000" pitchFamily="2" charset="0"/>
              </a:rPr>
              <a:t> First North Helsinki</a:t>
            </a:r>
          </a:p>
        </p:txBody>
      </p:sp>
      <p:pic>
        <p:nvPicPr>
          <p:cNvPr id="10" name="Picture 9">
            <a:extLst>
              <a:ext uri="{FF2B5EF4-FFF2-40B4-BE49-F238E27FC236}">
                <a16:creationId xmlns:a16="http://schemas.microsoft.com/office/drawing/2014/main" id="{BD969B95-6B08-F974-F4A9-9557DC320245}"/>
              </a:ext>
            </a:extLst>
          </p:cNvPr>
          <p:cNvPicPr>
            <a:picLocks noChangeAspect="1"/>
          </p:cNvPicPr>
          <p:nvPr/>
        </p:nvPicPr>
        <p:blipFill>
          <a:blip r:embed="rId8"/>
          <a:stretch>
            <a:fillRect/>
          </a:stretch>
        </p:blipFill>
        <p:spPr>
          <a:xfrm>
            <a:off x="5993930" y="651761"/>
            <a:ext cx="791737" cy="731520"/>
          </a:xfrm>
          <a:prstGeom prst="rect">
            <a:avLst/>
          </a:prstGeom>
        </p:spPr>
      </p:pic>
    </p:spTree>
    <p:extLst>
      <p:ext uri="{BB962C8B-B14F-4D97-AF65-F5344CB8AC3E}">
        <p14:creationId xmlns:p14="http://schemas.microsoft.com/office/powerpoint/2010/main" val="150982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CC81-92A9-7219-7FE0-4990A2947FEC}"/>
              </a:ext>
            </a:extLst>
          </p:cNvPr>
          <p:cNvSpPr>
            <a:spLocks noGrp="1"/>
          </p:cNvSpPr>
          <p:nvPr>
            <p:ph type="title"/>
          </p:nvPr>
        </p:nvSpPr>
        <p:spPr>
          <a:xfrm>
            <a:off x="428975" y="202746"/>
            <a:ext cx="11424887" cy="702085"/>
          </a:xfrm>
        </p:spPr>
        <p:txBody>
          <a:bodyPr>
            <a:noAutofit/>
          </a:bodyPr>
          <a:lstStyle/>
          <a:p>
            <a:r>
              <a:rPr lang="en-FI" sz="3200" dirty="0">
                <a:solidFill>
                  <a:srgbClr val="190B83"/>
                </a:solidFill>
                <a:latin typeface="Arial Bold"/>
              </a:rPr>
              <a:t>The unmet clinical need in Parkinson’s disease</a:t>
            </a:r>
          </a:p>
        </p:txBody>
      </p:sp>
      <p:sp>
        <p:nvSpPr>
          <p:cNvPr id="100" name="A PERSISTING CHALLENGE: THE NEED FOR DISEASE-MODIFYING TREATMENTS FOR NEURODEGENERATIVE DISEASES">
            <a:extLst>
              <a:ext uri="{FF2B5EF4-FFF2-40B4-BE49-F238E27FC236}">
                <a16:creationId xmlns:a16="http://schemas.microsoft.com/office/drawing/2014/main" id="{7954E30D-5706-0206-D3AD-D285EA5F78C2}"/>
              </a:ext>
            </a:extLst>
          </p:cNvPr>
          <p:cNvSpPr/>
          <p:nvPr/>
        </p:nvSpPr>
        <p:spPr>
          <a:xfrm>
            <a:off x="3647728" y="3361602"/>
            <a:ext cx="4824536" cy="791933"/>
          </a:xfrm>
          <a:prstGeom prst="roundRect">
            <a:avLst>
              <a:gd name="adj" fmla="val 50000"/>
            </a:avLst>
          </a:prstGeom>
          <a:solidFill>
            <a:srgbClr val="076AD7"/>
          </a:solidFill>
          <a:ln w="12700">
            <a:miter lim="400000"/>
          </a:ln>
          <a:effectLst>
            <a:outerShdw blurRad="127000" dist="38100" dir="2700000" rotWithShape="0">
              <a:srgbClr val="000000">
                <a:alpha val="3992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500" tIns="63500" rIns="63500" bIns="63500" anchor="ctr"/>
          <a:lstStyle/>
          <a:p>
            <a:pPr algn="ctr" defTabSz="412750">
              <a:spcBef>
                <a:spcPts val="500"/>
              </a:spcBef>
              <a:defRPr sz="3400" b="1">
                <a:solidFill>
                  <a:srgbClr val="FFFFFF"/>
                </a:solidFill>
              </a:defRPr>
            </a:pPr>
            <a:r>
              <a:rPr lang="fi-FI" sz="1700" dirty="0"/>
              <a:t>UNMET N</a:t>
            </a:r>
            <a:r>
              <a:rPr sz="1700" dirty="0"/>
              <a:t>EED</a:t>
            </a:r>
            <a:r>
              <a:rPr lang="fi-FI" sz="1700" dirty="0"/>
              <a:t>:</a:t>
            </a:r>
            <a:br>
              <a:rPr lang="fi-FI" sz="1700" dirty="0"/>
            </a:br>
            <a:r>
              <a:rPr sz="1700" dirty="0"/>
              <a:t>DISEASE-MODIFYING TREATMENTS</a:t>
            </a:r>
          </a:p>
        </p:txBody>
      </p:sp>
      <p:grpSp>
        <p:nvGrpSpPr>
          <p:cNvPr id="137" name="Group">
            <a:extLst>
              <a:ext uri="{FF2B5EF4-FFF2-40B4-BE49-F238E27FC236}">
                <a16:creationId xmlns:a16="http://schemas.microsoft.com/office/drawing/2014/main" id="{5942E219-307E-48BA-5218-5919B311A1B5}"/>
              </a:ext>
            </a:extLst>
          </p:cNvPr>
          <p:cNvGrpSpPr/>
          <p:nvPr/>
        </p:nvGrpSpPr>
        <p:grpSpPr>
          <a:xfrm>
            <a:off x="7681778" y="866531"/>
            <a:ext cx="4362982" cy="2679985"/>
            <a:chOff x="-214017" y="913453"/>
            <a:chExt cx="8725962" cy="5359967"/>
          </a:xfrm>
        </p:grpSpPr>
        <p:sp>
          <p:nvSpPr>
            <p:cNvPr id="138" name="THE BLOOD-BRAIN BARRIER CHALLENGE…">
              <a:extLst>
                <a:ext uri="{FF2B5EF4-FFF2-40B4-BE49-F238E27FC236}">
                  <a16:creationId xmlns:a16="http://schemas.microsoft.com/office/drawing/2014/main" id="{C1193FD9-EB2E-7A3E-E48A-2F354DDD70BF}"/>
                </a:ext>
              </a:extLst>
            </p:cNvPr>
            <p:cNvSpPr/>
            <p:nvPr/>
          </p:nvSpPr>
          <p:spPr>
            <a:xfrm>
              <a:off x="-214017" y="913453"/>
              <a:ext cx="8725962" cy="3748415"/>
            </a:xfrm>
            <a:prstGeom prst="roundRect">
              <a:avLst>
                <a:gd name="adj" fmla="val 8757"/>
              </a:avLst>
            </a:prstGeom>
            <a:solidFill>
              <a:srgbClr val="FFFFFF"/>
            </a:solidFill>
            <a:ln w="12700" cap="flat">
              <a:solidFill>
                <a:srgbClr val="076AD7"/>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00" tIns="18000" rIns="63500" bIns="63500" numCol="1" anchor="t">
              <a:noAutofit/>
            </a:bodyPr>
            <a:lstStyle/>
            <a:p>
              <a:pPr defTabSz="412750">
                <a:spcBef>
                  <a:spcPts val="500"/>
                </a:spcBef>
                <a:defRPr sz="2200" b="1">
                  <a:solidFill>
                    <a:srgbClr val="0659B7"/>
                  </a:solidFill>
                </a:defRPr>
              </a:pPr>
              <a:r>
                <a:rPr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rPr>
                <a:t>BLOOD-BRAIN BARRIER</a:t>
              </a:r>
              <a:r>
                <a:rPr lang="fi-FI"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rPr>
                <a:t> (BBB) PROTECTS THE BRAIN – DIFFICULT TO DELIVER DRUGS TO THE TARGET TISSUE</a:t>
              </a:r>
              <a:endParaRPr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22250" indent="-158750" algn="l" defTabSz="412750">
                <a:spcBef>
                  <a:spcPts val="200"/>
                </a:spcBef>
                <a:spcAft>
                  <a:spcPts val="100"/>
                </a:spcAft>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lang="fi-FI" sz="1400" b="1" dirty="0" err="1"/>
                <a:t>Most</a:t>
              </a:r>
              <a:r>
                <a:rPr lang="fi-FI" sz="1400" b="1" dirty="0"/>
                <a:t> </a:t>
              </a:r>
              <a:r>
                <a:rPr sz="1400" b="1" dirty="0"/>
                <a:t>pharmaceuticals cannot pass the BBB</a:t>
              </a:r>
            </a:p>
            <a:p>
              <a:pPr marL="222250" indent="-158750" defTabSz="412750">
                <a:spcBef>
                  <a:spcPts val="200"/>
                </a:spcBef>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lang="fi-FI" sz="1400" b="1" dirty="0"/>
                <a:t>Many promising therapeutic candidates cannot be administered to patients so that they would reach the targets in the brain</a:t>
              </a:r>
              <a:r>
                <a:rPr sz="1400" b="1" dirty="0"/>
                <a:t> </a:t>
              </a:r>
            </a:p>
          </p:txBody>
        </p:sp>
        <p:grpSp>
          <p:nvGrpSpPr>
            <p:cNvPr id="139" name="Group">
              <a:extLst>
                <a:ext uri="{FF2B5EF4-FFF2-40B4-BE49-F238E27FC236}">
                  <a16:creationId xmlns:a16="http://schemas.microsoft.com/office/drawing/2014/main" id="{58834881-A303-26B8-EB07-9C8B6B52A3BC}"/>
                </a:ext>
              </a:extLst>
            </p:cNvPr>
            <p:cNvGrpSpPr/>
            <p:nvPr/>
          </p:nvGrpSpPr>
          <p:grpSpPr>
            <a:xfrm>
              <a:off x="445282" y="4343638"/>
              <a:ext cx="1929784" cy="1929782"/>
              <a:chOff x="-5960890" y="4343635"/>
              <a:chExt cx="1929783" cy="1929780"/>
            </a:xfrm>
          </p:grpSpPr>
          <p:sp>
            <p:nvSpPr>
              <p:cNvPr id="140" name="Circle">
                <a:extLst>
                  <a:ext uri="{FF2B5EF4-FFF2-40B4-BE49-F238E27FC236}">
                    <a16:creationId xmlns:a16="http://schemas.microsoft.com/office/drawing/2014/main" id="{D1A70579-165C-20C3-FDFE-44DD014D82A2}"/>
                  </a:ext>
                </a:extLst>
              </p:cNvPr>
              <p:cNvSpPr/>
              <p:nvPr/>
            </p:nvSpPr>
            <p:spPr>
              <a:xfrm>
                <a:off x="-5960890" y="4343635"/>
                <a:ext cx="1929783" cy="1929780"/>
              </a:xfrm>
              <a:prstGeom prst="ellipse">
                <a:avLst/>
              </a:prstGeom>
              <a:solidFill>
                <a:srgbClr val="FFFFFF">
                  <a:alpha val="80000"/>
                </a:srgbClr>
              </a:solidFill>
              <a:ln w="19050" cap="flat">
                <a:solidFill>
                  <a:srgbClr val="0659B7"/>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p>
            </p:txBody>
          </p:sp>
          <p:pic>
            <p:nvPicPr>
              <p:cNvPr id="141" name="120626-BrainPhoto-hmed-0845a_files.jpg.jp2" descr="120626-BrainPhoto-hmed-0845a_files.jpg.jp2">
                <a:extLst>
                  <a:ext uri="{FF2B5EF4-FFF2-40B4-BE49-F238E27FC236}">
                    <a16:creationId xmlns:a16="http://schemas.microsoft.com/office/drawing/2014/main" id="{A2ACDA0E-451E-B811-7063-04638896910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800270" y="4495377"/>
                <a:ext cx="1640505" cy="1640395"/>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4"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9" y="0"/>
                      <a:pt x="9841" y="0"/>
                    </a:cubicBezTo>
                    <a:close/>
                  </a:path>
                </a:pathLst>
              </a:custGeom>
              <a:ln w="6350" cap="flat">
                <a:solidFill>
                  <a:srgbClr val="0659B7"/>
                </a:solidFill>
                <a:prstDash val="solid"/>
                <a:miter lim="400000"/>
              </a:ln>
              <a:effectLst/>
            </p:spPr>
          </p:pic>
        </p:grpSp>
      </p:grpSp>
      <p:grpSp>
        <p:nvGrpSpPr>
          <p:cNvPr id="8" name="Group">
            <a:extLst>
              <a:ext uri="{FF2B5EF4-FFF2-40B4-BE49-F238E27FC236}">
                <a16:creationId xmlns:a16="http://schemas.microsoft.com/office/drawing/2014/main" id="{90589985-1388-0F74-9A3D-347A61C0A7A2}"/>
              </a:ext>
            </a:extLst>
          </p:cNvPr>
          <p:cNvGrpSpPr/>
          <p:nvPr/>
        </p:nvGrpSpPr>
        <p:grpSpPr>
          <a:xfrm>
            <a:off x="126412" y="1112803"/>
            <a:ext cx="3956839" cy="2388206"/>
            <a:chOff x="-805320" y="-257520"/>
            <a:chExt cx="7950626" cy="4776407"/>
          </a:xfrm>
        </p:grpSpPr>
        <p:sp>
          <p:nvSpPr>
            <p:cNvPr id="9" name="CURRENT TREATMENTS…">
              <a:extLst>
                <a:ext uri="{FF2B5EF4-FFF2-40B4-BE49-F238E27FC236}">
                  <a16:creationId xmlns:a16="http://schemas.microsoft.com/office/drawing/2014/main" id="{182D5FB7-A52B-6E3C-796B-71E0DCAAA8CE}"/>
                </a:ext>
              </a:extLst>
            </p:cNvPr>
            <p:cNvSpPr/>
            <p:nvPr/>
          </p:nvSpPr>
          <p:spPr>
            <a:xfrm>
              <a:off x="-805320" y="-257520"/>
              <a:ext cx="7612414" cy="3135431"/>
            </a:xfrm>
            <a:prstGeom prst="roundRect">
              <a:avLst>
                <a:gd name="adj" fmla="val 9144"/>
              </a:avLst>
            </a:prstGeom>
            <a:solidFill>
              <a:srgbClr val="FFFFFF"/>
            </a:solidFill>
            <a:ln w="12700" cap="flat">
              <a:solidFill>
                <a:srgbClr val="076AD7"/>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00" tIns="18000" rIns="63500" bIns="63500" numCol="1" anchor="t">
              <a:noAutofit/>
            </a:bodyPr>
            <a:lstStyle/>
            <a:p>
              <a:pPr algn="ctr" defTabSz="412750">
                <a:spcBef>
                  <a:spcPts val="500"/>
                </a:spcBef>
                <a:defRPr sz="2200" b="1">
                  <a:solidFill>
                    <a:srgbClr val="0659B7"/>
                  </a:solidFill>
                </a:defRPr>
              </a:pPr>
              <a:r>
                <a:rPr lang="fi-FI"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rPr>
                <a:t>PARKINSON’S DISEASE (PD) </a:t>
              </a:r>
            </a:p>
            <a:p>
              <a:pPr marL="222250" indent="-158750" defTabSz="412750">
                <a:spcBef>
                  <a:spcPts val="200"/>
                </a:spcBef>
                <a:spcAft>
                  <a:spcPts val="100"/>
                </a:spcAft>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lang="fi-FI" sz="1400" b="1" spc="59" dirty="0">
                  <a:latin typeface="Helvetica Neue Light"/>
                  <a:ea typeface="Helvetica Neue Light"/>
                </a:rPr>
                <a:t>D</a:t>
              </a:r>
              <a:r>
                <a:rPr lang="en-US" sz="1400" b="1" spc="59" dirty="0" err="1">
                  <a:latin typeface="Helvetica Neue Light"/>
                  <a:ea typeface="Helvetica Neue Light"/>
                </a:rPr>
                <a:t>egeneration</a:t>
              </a:r>
              <a:r>
                <a:rPr lang="en-US" sz="1400" b="1" spc="59" dirty="0">
                  <a:latin typeface="Helvetica Neue Light"/>
                  <a:ea typeface="Helvetica Neue Light"/>
                </a:rPr>
                <a:t> of dopaminergic nerve cells in mid brain cause severe motor and non-motor symptoms</a:t>
              </a:r>
            </a:p>
            <a:p>
              <a:pPr marL="222250" indent="-158750" defTabSz="412750">
                <a:spcBef>
                  <a:spcPts val="200"/>
                </a:spcBef>
                <a:spcAft>
                  <a:spcPts val="100"/>
                </a:spcAft>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lang="fi-FI" sz="1300" b="1" dirty="0"/>
                <a:t>At </a:t>
              </a:r>
              <a:r>
                <a:rPr lang="fi-FI" sz="1300" b="1" dirty="0" err="1"/>
                <a:t>the</a:t>
              </a:r>
              <a:r>
                <a:rPr lang="fi-FI" sz="1300" b="1" dirty="0"/>
                <a:t> </a:t>
              </a:r>
              <a:r>
                <a:rPr lang="en-GB" sz="1300" b="1" spc="59" dirty="0">
                  <a:latin typeface="Helvetica Neue Light"/>
                  <a:ea typeface="Helvetica Neue Light"/>
                </a:rPr>
                <a:t>time of diagnosis, approximately half of the dopaminergic activity is lost</a:t>
              </a:r>
              <a:endParaRPr sz="1300" b="1"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1" name="Circle">
              <a:extLst>
                <a:ext uri="{FF2B5EF4-FFF2-40B4-BE49-F238E27FC236}">
                  <a16:creationId xmlns:a16="http://schemas.microsoft.com/office/drawing/2014/main" id="{D2C25F0F-BBB8-5FC8-98CD-E7974D745DEC}"/>
                </a:ext>
              </a:extLst>
            </p:cNvPr>
            <p:cNvSpPr/>
            <p:nvPr/>
          </p:nvSpPr>
          <p:spPr>
            <a:xfrm>
              <a:off x="5215524" y="2589103"/>
              <a:ext cx="1929782" cy="1929784"/>
            </a:xfrm>
            <a:prstGeom prst="ellipse">
              <a:avLst/>
            </a:prstGeom>
            <a:solidFill>
              <a:srgbClr val="FFFFFF">
                <a:alpha val="80000"/>
              </a:srgbClr>
            </a:solidFill>
            <a:ln w="19050" cap="flat">
              <a:solidFill>
                <a:srgbClr val="0659B7"/>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p>
          </p:txBody>
        </p:sp>
      </p:grpSp>
      <p:pic>
        <p:nvPicPr>
          <p:cNvPr id="4" name="iStock_000014332480XLarge.jpg" descr="iStock_000014332480XLarge.jpg">
            <a:extLst>
              <a:ext uri="{FF2B5EF4-FFF2-40B4-BE49-F238E27FC236}">
                <a16:creationId xmlns:a16="http://schemas.microsoft.com/office/drawing/2014/main" id="{93184167-0AE0-2A74-46C2-7113EB3D3DF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187515" y="2610432"/>
            <a:ext cx="820253" cy="820198"/>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4"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9" y="0"/>
                  <a:pt x="9841" y="0"/>
                </a:cubicBezTo>
                <a:close/>
              </a:path>
            </a:pathLst>
          </a:custGeom>
          <a:ln w="6350" cap="flat">
            <a:solidFill>
              <a:srgbClr val="0659B7"/>
            </a:solidFill>
            <a:prstDash val="solid"/>
            <a:miter lim="400000"/>
          </a:ln>
          <a:effectLst/>
        </p:spPr>
      </p:pic>
      <p:grpSp>
        <p:nvGrpSpPr>
          <p:cNvPr id="13" name="Group">
            <a:extLst>
              <a:ext uri="{FF2B5EF4-FFF2-40B4-BE49-F238E27FC236}">
                <a16:creationId xmlns:a16="http://schemas.microsoft.com/office/drawing/2014/main" id="{CEA6BF39-72E3-A96F-7060-5C9886680BEC}"/>
              </a:ext>
            </a:extLst>
          </p:cNvPr>
          <p:cNvGrpSpPr/>
          <p:nvPr/>
        </p:nvGrpSpPr>
        <p:grpSpPr>
          <a:xfrm>
            <a:off x="4007768" y="1112803"/>
            <a:ext cx="3619978" cy="2374871"/>
            <a:chOff x="-769510" y="-50922"/>
            <a:chExt cx="7239955" cy="4749738"/>
          </a:xfrm>
        </p:grpSpPr>
        <p:sp>
          <p:nvSpPr>
            <p:cNvPr id="14" name="CURRENT TREATMENTS…">
              <a:extLst>
                <a:ext uri="{FF2B5EF4-FFF2-40B4-BE49-F238E27FC236}">
                  <a16:creationId xmlns:a16="http://schemas.microsoft.com/office/drawing/2014/main" id="{0CA81DC1-F8C9-C4E0-C189-FFCC011C5E80}"/>
                </a:ext>
              </a:extLst>
            </p:cNvPr>
            <p:cNvSpPr/>
            <p:nvPr/>
          </p:nvSpPr>
          <p:spPr>
            <a:xfrm>
              <a:off x="-769510" y="-50922"/>
              <a:ext cx="7239955" cy="3192231"/>
            </a:xfrm>
            <a:prstGeom prst="roundRect">
              <a:avLst>
                <a:gd name="adj" fmla="val 9144"/>
              </a:avLst>
            </a:prstGeom>
            <a:solidFill>
              <a:srgbClr val="FFFFFF"/>
            </a:solidFill>
            <a:ln w="12700" cap="flat">
              <a:solidFill>
                <a:srgbClr val="076AD7"/>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00" tIns="18000" rIns="63500" bIns="63500" numCol="1" anchor="t">
              <a:noAutofit/>
            </a:bodyPr>
            <a:lstStyle/>
            <a:p>
              <a:pPr algn="ctr" defTabSz="412750">
                <a:spcBef>
                  <a:spcPts val="500"/>
                </a:spcBef>
                <a:defRPr sz="2200" b="1">
                  <a:solidFill>
                    <a:srgbClr val="0659B7"/>
                  </a:solidFill>
                </a:defRPr>
              </a:pPr>
              <a:r>
                <a:rPr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rPr>
                <a:t>CURRENT TREATMENTS</a:t>
              </a:r>
              <a:r>
                <a:rPr lang="fi-FI"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rPr>
                <a:t> CANNOT STOP THE PROGRESSION OF PD</a:t>
              </a:r>
              <a:endParaRPr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22250" indent="-158750" algn="l" defTabSz="412750">
                <a:spcBef>
                  <a:spcPts val="200"/>
                </a:spcBef>
                <a:spcAft>
                  <a:spcPts val="100"/>
                </a:spcAft>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sz="1400" b="1" dirty="0"/>
                <a:t>For 50 years, the mainstay of Parkinson’s treatment has been levodopa, which helps to restore dopamine levels in the brain</a:t>
              </a:r>
            </a:p>
          </p:txBody>
        </p:sp>
        <p:grpSp>
          <p:nvGrpSpPr>
            <p:cNvPr id="15" name="Group">
              <a:extLst>
                <a:ext uri="{FF2B5EF4-FFF2-40B4-BE49-F238E27FC236}">
                  <a16:creationId xmlns:a16="http://schemas.microsoft.com/office/drawing/2014/main" id="{8D7E290C-B4A4-0B90-6F62-04C5B834E8AB}"/>
                </a:ext>
              </a:extLst>
            </p:cNvPr>
            <p:cNvGrpSpPr/>
            <p:nvPr/>
          </p:nvGrpSpPr>
          <p:grpSpPr>
            <a:xfrm>
              <a:off x="1822778" y="2769031"/>
              <a:ext cx="1929782" cy="1929785"/>
              <a:chOff x="-662568" y="564292"/>
              <a:chExt cx="1929781" cy="1929783"/>
            </a:xfrm>
          </p:grpSpPr>
          <p:sp>
            <p:nvSpPr>
              <p:cNvPr id="16" name="Circle">
                <a:extLst>
                  <a:ext uri="{FF2B5EF4-FFF2-40B4-BE49-F238E27FC236}">
                    <a16:creationId xmlns:a16="http://schemas.microsoft.com/office/drawing/2014/main" id="{0B8CD835-D515-5972-E39C-0837814144B6}"/>
                  </a:ext>
                </a:extLst>
              </p:cNvPr>
              <p:cNvSpPr/>
              <p:nvPr/>
            </p:nvSpPr>
            <p:spPr>
              <a:xfrm>
                <a:off x="-662568" y="564292"/>
                <a:ext cx="1929781" cy="1929783"/>
              </a:xfrm>
              <a:prstGeom prst="ellipse">
                <a:avLst/>
              </a:prstGeom>
              <a:solidFill>
                <a:srgbClr val="FFFFFF">
                  <a:alpha val="80000"/>
                </a:srgbClr>
              </a:solidFill>
              <a:ln w="19050" cap="flat">
                <a:solidFill>
                  <a:srgbClr val="0659B7"/>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p>
            </p:txBody>
          </p:sp>
          <p:pic>
            <p:nvPicPr>
              <p:cNvPr id="17" name="Image" descr="Image">
                <a:extLst>
                  <a:ext uri="{FF2B5EF4-FFF2-40B4-BE49-F238E27FC236}">
                    <a16:creationId xmlns:a16="http://schemas.microsoft.com/office/drawing/2014/main" id="{057D0DED-6413-349F-8851-DBF5F0217E3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518552" y="709598"/>
                <a:ext cx="1640503" cy="1640393"/>
              </a:xfrm>
              <a:custGeom>
                <a:avLst/>
                <a:gdLst/>
                <a:ahLst/>
                <a:cxnLst>
                  <a:cxn ang="0">
                    <a:pos x="wd2" y="hd2"/>
                  </a:cxn>
                  <a:cxn ang="5400000">
                    <a:pos x="wd2" y="hd2"/>
                  </a:cxn>
                  <a:cxn ang="10800000">
                    <a:pos x="wd2" y="hd2"/>
                  </a:cxn>
                  <a:cxn ang="16200000">
                    <a:pos x="wd2" y="hd2"/>
                  </a:cxn>
                </a:cxnLst>
                <a:rect l="0" t="0" r="r" b="b"/>
                <a:pathLst>
                  <a:path w="19679" h="20595" extrusionOk="0">
                    <a:moveTo>
                      <a:pt x="9841" y="0"/>
                    </a:moveTo>
                    <a:cubicBezTo>
                      <a:pt x="7324"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9" y="0"/>
                      <a:pt x="9841" y="0"/>
                    </a:cubicBezTo>
                    <a:close/>
                  </a:path>
                </a:pathLst>
              </a:custGeom>
              <a:ln w="6350" cap="flat">
                <a:solidFill>
                  <a:srgbClr val="0659B7"/>
                </a:solidFill>
                <a:prstDash val="solid"/>
                <a:miter lim="400000"/>
              </a:ln>
              <a:effectLst/>
            </p:spPr>
          </p:pic>
        </p:grpSp>
      </p:grpSp>
      <p:grpSp>
        <p:nvGrpSpPr>
          <p:cNvPr id="5" name="Group 4">
            <a:extLst>
              <a:ext uri="{FF2B5EF4-FFF2-40B4-BE49-F238E27FC236}">
                <a16:creationId xmlns:a16="http://schemas.microsoft.com/office/drawing/2014/main" id="{B647EF4C-8356-3634-A0D5-527867A5D34F}"/>
              </a:ext>
            </a:extLst>
          </p:cNvPr>
          <p:cNvGrpSpPr/>
          <p:nvPr/>
        </p:nvGrpSpPr>
        <p:grpSpPr>
          <a:xfrm>
            <a:off x="7042433" y="4048283"/>
            <a:ext cx="5002327" cy="1925743"/>
            <a:chOff x="7042433" y="4048283"/>
            <a:chExt cx="4539195" cy="1925743"/>
          </a:xfrm>
        </p:grpSpPr>
        <p:grpSp>
          <p:nvGrpSpPr>
            <p:cNvPr id="101" name="Group">
              <a:extLst>
                <a:ext uri="{FF2B5EF4-FFF2-40B4-BE49-F238E27FC236}">
                  <a16:creationId xmlns:a16="http://schemas.microsoft.com/office/drawing/2014/main" id="{8507FE94-9C94-84CE-9D8F-B1B16896B81A}"/>
                </a:ext>
              </a:extLst>
            </p:cNvPr>
            <p:cNvGrpSpPr/>
            <p:nvPr/>
          </p:nvGrpSpPr>
          <p:grpSpPr>
            <a:xfrm>
              <a:off x="7042433" y="4048283"/>
              <a:ext cx="4539195" cy="1925743"/>
              <a:chOff x="-2019268" y="-549684"/>
              <a:chExt cx="9078385" cy="3851484"/>
            </a:xfrm>
          </p:grpSpPr>
          <p:sp>
            <p:nvSpPr>
              <p:cNvPr id="102" name="THE MARKET…">
                <a:extLst>
                  <a:ext uri="{FF2B5EF4-FFF2-40B4-BE49-F238E27FC236}">
                    <a16:creationId xmlns:a16="http://schemas.microsoft.com/office/drawing/2014/main" id="{B75D1E7B-9DEE-3D21-8D75-331BE21FDF66}"/>
                  </a:ext>
                </a:extLst>
              </p:cNvPr>
              <p:cNvSpPr/>
              <p:nvPr/>
            </p:nvSpPr>
            <p:spPr>
              <a:xfrm>
                <a:off x="-336027" y="58334"/>
                <a:ext cx="7395144" cy="3243466"/>
              </a:xfrm>
              <a:prstGeom prst="roundRect">
                <a:avLst>
                  <a:gd name="adj" fmla="val 5751"/>
                </a:avLst>
              </a:prstGeom>
              <a:solidFill>
                <a:srgbClr val="FFFFFF"/>
              </a:solidFill>
              <a:ln w="12700" cap="flat">
                <a:solidFill>
                  <a:srgbClr val="076AD7"/>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00" tIns="18000" rIns="63500" bIns="63500" numCol="1" anchor="t">
                <a:noAutofit/>
              </a:bodyPr>
              <a:lstStyle/>
              <a:p>
                <a:pPr algn="ctr" defTabSz="412750">
                  <a:defRPr sz="2200" b="1">
                    <a:solidFill>
                      <a:srgbClr val="0659B7"/>
                    </a:solidFill>
                  </a:defRPr>
                </a:pPr>
                <a:r>
                  <a:rPr lang="fi-FI"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rPr>
                  <a:t>OVER $10B MARKET </a:t>
                </a:r>
                <a:endParaRPr sz="1600" dirty="0">
                  <a:solidFill>
                    <a:srgbClr val="076AD7"/>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22250" indent="-158750" algn="l" defTabSz="412750">
                  <a:spcBef>
                    <a:spcPts val="200"/>
                  </a:spcBef>
                  <a:spcAft>
                    <a:spcPts val="100"/>
                  </a:spcAft>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lang="fi-FI" sz="1400" b="1" dirty="0"/>
                  <a:t>8-10 </a:t>
                </a:r>
                <a:r>
                  <a:rPr lang="fi-FI" sz="1400" b="1" dirty="0" err="1"/>
                  <a:t>million</a:t>
                </a:r>
                <a:r>
                  <a:rPr lang="fi-FI" sz="1400" b="1" dirty="0"/>
                  <a:t> </a:t>
                </a:r>
                <a:r>
                  <a:rPr lang="fi-FI" sz="1400" b="1" dirty="0" err="1"/>
                  <a:t>patients</a:t>
                </a:r>
                <a:r>
                  <a:rPr lang="fi-FI" sz="1400" b="1" dirty="0"/>
                  <a:t> </a:t>
                </a:r>
                <a:r>
                  <a:rPr lang="fi-FI" sz="1400" b="1" dirty="0" err="1"/>
                  <a:t>globally</a:t>
                </a:r>
                <a:endParaRPr lang="fi-FI" sz="1400" b="1" dirty="0"/>
              </a:p>
              <a:p>
                <a:pPr marL="222250" indent="-158750" algn="l" defTabSz="412750">
                  <a:spcBef>
                    <a:spcPts val="200"/>
                  </a:spcBef>
                  <a:spcAft>
                    <a:spcPts val="100"/>
                  </a:spcAft>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lang="fi-FI" sz="1400" b="1" dirty="0" err="1"/>
                  <a:t>Current</a:t>
                </a:r>
                <a:r>
                  <a:rPr lang="fi-FI" sz="1400" b="1" dirty="0"/>
                  <a:t> market $5B</a:t>
                </a:r>
              </a:p>
              <a:p>
                <a:pPr marL="222250" indent="-158750" algn="l" defTabSz="412750">
                  <a:spcBef>
                    <a:spcPts val="200"/>
                  </a:spcBef>
                  <a:spcAft>
                    <a:spcPts val="100"/>
                  </a:spcAft>
                  <a:buClr>
                    <a:srgbClr val="0659B7"/>
                  </a:buClr>
                  <a:buSzPct val="95000"/>
                  <a:buChar char="•"/>
                  <a:defRPr sz="2000" spc="59">
                    <a:solidFill>
                      <a:srgbClr val="424242"/>
                    </a:solidFill>
                    <a:latin typeface="Helvetica Neue Light"/>
                    <a:ea typeface="Helvetica Neue Light"/>
                    <a:cs typeface="Helvetica Neue Light"/>
                    <a:sym typeface="Helvetica Neue Light"/>
                  </a:defRPr>
                </a:pPr>
                <a:r>
                  <a:rPr lang="fi-FI" sz="1400" b="1" dirty="0"/>
                  <a:t>Market </a:t>
                </a:r>
                <a:r>
                  <a:rPr lang="fi-FI" sz="1400" b="1" dirty="0" err="1"/>
                  <a:t>estimated</a:t>
                </a:r>
                <a:r>
                  <a:rPr lang="fi-FI" sz="1400" b="1" dirty="0"/>
                  <a:t> to </a:t>
                </a:r>
                <a:r>
                  <a:rPr lang="fi-FI" sz="1400" b="1" dirty="0" err="1"/>
                  <a:t>grow</a:t>
                </a:r>
                <a:r>
                  <a:rPr lang="fi-FI" sz="1400" b="1" dirty="0"/>
                  <a:t> to $11B </a:t>
                </a:r>
                <a:r>
                  <a:rPr lang="fi-FI" sz="1400" b="1" dirty="0" err="1"/>
                  <a:t>by</a:t>
                </a:r>
                <a:r>
                  <a:rPr lang="fi-FI" sz="1400" b="1" dirty="0"/>
                  <a:t> 2029 </a:t>
                </a:r>
                <a:r>
                  <a:rPr lang="fi-FI" sz="1400" b="1" dirty="0" err="1"/>
                  <a:t>driven</a:t>
                </a:r>
                <a:r>
                  <a:rPr lang="fi-FI" sz="1400" b="1" dirty="0"/>
                  <a:t> </a:t>
                </a:r>
                <a:r>
                  <a:rPr lang="fi-FI" sz="1400" b="1" dirty="0" err="1"/>
                  <a:t>by</a:t>
                </a:r>
                <a:r>
                  <a:rPr lang="fi-FI" sz="1400" b="1" dirty="0"/>
                  <a:t> </a:t>
                </a:r>
                <a:r>
                  <a:rPr lang="fi-FI" sz="1400" b="1" dirty="0" err="1"/>
                  <a:t>disease-modifying</a:t>
                </a:r>
                <a:r>
                  <a:rPr lang="fi-FI" sz="1400" b="1" dirty="0"/>
                  <a:t> </a:t>
                </a:r>
                <a:r>
                  <a:rPr lang="fi-FI" sz="1400" b="1" dirty="0" err="1"/>
                  <a:t>treatments</a:t>
                </a:r>
                <a:r>
                  <a:rPr lang="fi-FI" sz="1400" b="1" dirty="0"/>
                  <a:t> </a:t>
                </a:r>
                <a:r>
                  <a:rPr lang="fi-FI" sz="1000" b="1" dirty="0"/>
                  <a:t>(</a:t>
                </a:r>
                <a:r>
                  <a:rPr lang="fi-FI" sz="1000" b="1" dirty="0" err="1"/>
                  <a:t>source</a:t>
                </a:r>
                <a:r>
                  <a:rPr lang="fi-FI" sz="1000" b="1" dirty="0"/>
                  <a:t>: </a:t>
                </a:r>
                <a:r>
                  <a:rPr lang="fi-FI" sz="1000" b="1" dirty="0" err="1"/>
                  <a:t>GlobalData</a:t>
                </a:r>
                <a:r>
                  <a:rPr lang="fi-FI" sz="1000" b="1" dirty="0"/>
                  <a:t>)</a:t>
                </a:r>
                <a:endParaRPr sz="1400" b="1" dirty="0"/>
              </a:p>
            </p:txBody>
          </p:sp>
          <p:sp>
            <p:nvSpPr>
              <p:cNvPr id="104" name="Circle">
                <a:extLst>
                  <a:ext uri="{FF2B5EF4-FFF2-40B4-BE49-F238E27FC236}">
                    <a16:creationId xmlns:a16="http://schemas.microsoft.com/office/drawing/2014/main" id="{85E82F85-2777-7D50-253F-F55F8F8B4F06}"/>
                  </a:ext>
                </a:extLst>
              </p:cNvPr>
              <p:cNvSpPr/>
              <p:nvPr/>
            </p:nvSpPr>
            <p:spPr>
              <a:xfrm>
                <a:off x="-2019268" y="-549684"/>
                <a:ext cx="1750950" cy="1929785"/>
              </a:xfrm>
              <a:prstGeom prst="ellipse">
                <a:avLst/>
              </a:prstGeom>
              <a:solidFill>
                <a:srgbClr val="FFFFFF">
                  <a:alpha val="80000"/>
                </a:srgbClr>
              </a:solidFill>
              <a:ln w="19050" cap="flat">
                <a:solidFill>
                  <a:srgbClr val="0659B7"/>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p>
            </p:txBody>
          </p:sp>
        </p:grpSp>
        <p:pic>
          <p:nvPicPr>
            <p:cNvPr id="1026" name="Picture 2" descr="Trend line Line chart Market trend Graph of a function, business growth,  angle, white, text png | PNGWing">
              <a:extLst>
                <a:ext uri="{FF2B5EF4-FFF2-40B4-BE49-F238E27FC236}">
                  <a16:creationId xmlns:a16="http://schemas.microsoft.com/office/drawing/2014/main" id="{D8AE43A9-39AE-33EE-606A-88446AE1F90E}"/>
                </a:ext>
              </a:extLst>
            </p:cNvPr>
            <p:cNvPicPr>
              <a:picLocks noChangeArrowheads="1"/>
            </p:cNvPicPr>
            <p:nvPr/>
          </p:nvPicPr>
          <p:blipFill rotWithShape="1">
            <a:blip r:embed="rId6">
              <a:extLst>
                <a:ext uri="{28A0092B-C50C-407E-A947-70E740481C1C}">
                  <a14:useLocalDpi xmlns:a14="http://schemas.microsoft.com/office/drawing/2010/main" val="0"/>
                </a:ext>
              </a:extLst>
            </a:blip>
            <a:srcRect l="40681" t="9050" r="6470" b="24352"/>
            <a:stretch/>
          </p:blipFill>
          <p:spPr bwMode="auto">
            <a:xfrm>
              <a:off x="7107767" y="4120329"/>
              <a:ext cx="744807" cy="820799"/>
            </a:xfrm>
            <a:prstGeom prst="ellipse">
              <a:avLst/>
            </a:prstGeom>
            <a:noFill/>
            <a:ln w="6350">
              <a:solidFill>
                <a:srgbClr val="0659B7"/>
              </a:solidFill>
            </a:ln>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C4084AA4-F62B-2272-9F48-29A6C046311D}"/>
              </a:ext>
            </a:extLst>
          </p:cNvPr>
          <p:cNvGrpSpPr/>
          <p:nvPr/>
        </p:nvGrpSpPr>
        <p:grpSpPr>
          <a:xfrm>
            <a:off x="147240" y="4053961"/>
            <a:ext cx="5122249" cy="1948768"/>
            <a:chOff x="1127448" y="4025257"/>
            <a:chExt cx="5122249" cy="1948768"/>
          </a:xfrm>
        </p:grpSpPr>
        <p:grpSp>
          <p:nvGrpSpPr>
            <p:cNvPr id="30" name="Group">
              <a:extLst>
                <a:ext uri="{FF2B5EF4-FFF2-40B4-BE49-F238E27FC236}">
                  <a16:creationId xmlns:a16="http://schemas.microsoft.com/office/drawing/2014/main" id="{3B3F0C9B-0A2C-B3E7-CE13-52495BAE3FB3}"/>
                </a:ext>
              </a:extLst>
            </p:cNvPr>
            <p:cNvGrpSpPr/>
            <p:nvPr/>
          </p:nvGrpSpPr>
          <p:grpSpPr>
            <a:xfrm>
              <a:off x="1127448" y="4025257"/>
              <a:ext cx="5122249" cy="1948768"/>
              <a:chOff x="-1481323" y="-816005"/>
              <a:chExt cx="10244492" cy="3897531"/>
            </a:xfrm>
          </p:grpSpPr>
          <p:sp>
            <p:nvSpPr>
              <p:cNvPr id="31" name="THE MARKET…">
                <a:extLst>
                  <a:ext uri="{FF2B5EF4-FFF2-40B4-BE49-F238E27FC236}">
                    <a16:creationId xmlns:a16="http://schemas.microsoft.com/office/drawing/2014/main" id="{CB870ECF-5B9F-E0AB-372B-A366BE9565AB}"/>
                  </a:ext>
                </a:extLst>
              </p:cNvPr>
              <p:cNvSpPr/>
              <p:nvPr/>
            </p:nvSpPr>
            <p:spPr>
              <a:xfrm>
                <a:off x="-1481323" y="-161936"/>
                <a:ext cx="8635399" cy="3243462"/>
              </a:xfrm>
              <a:prstGeom prst="roundRect">
                <a:avLst>
                  <a:gd name="adj" fmla="val 5751"/>
                </a:avLst>
              </a:prstGeom>
              <a:solidFill>
                <a:srgbClr val="190B83"/>
              </a:solidFill>
              <a:ln w="12700" cap="flat">
                <a:solidFill>
                  <a:srgbClr val="0659B7"/>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00" tIns="18000" rIns="63500" bIns="63500" numCol="1" anchor="t">
                <a:noAutofit/>
              </a:bodyPr>
              <a:lstStyle/>
              <a:p>
                <a:pPr algn="ctr" defTabSz="412750">
                  <a:defRPr sz="2200" b="1">
                    <a:solidFill>
                      <a:srgbClr val="0659B7"/>
                    </a:solidFill>
                  </a:defRPr>
                </a:pPr>
                <a:r>
                  <a:rPr lang="fi-FI" sz="1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AIMS OF HER-096</a:t>
                </a:r>
                <a:endParaRPr sz="1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22250" indent="-158750" algn="l" defTabSz="412750">
                  <a:spcBef>
                    <a:spcPts val="200"/>
                  </a:spcBef>
                  <a:spcAft>
                    <a:spcPts val="100"/>
                  </a:spcAft>
                  <a:buClr>
                    <a:schemeClr val="bg1"/>
                  </a:buClr>
                  <a:buSzPct val="95000"/>
                  <a:buChar char="•"/>
                  <a:defRPr sz="2000" spc="59">
                    <a:solidFill>
                      <a:srgbClr val="424242"/>
                    </a:solidFill>
                    <a:latin typeface="Helvetica Neue Light"/>
                    <a:ea typeface="Helvetica Neue Light"/>
                    <a:cs typeface="Helvetica Neue Light"/>
                    <a:sym typeface="Helvetica Neue Light"/>
                  </a:defRPr>
                </a:pP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Slow</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down</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or</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stop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process</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of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mid</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brain</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neuron</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degeneration</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early</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stage</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of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the</a:t>
                </a: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fi-FI" sz="1400" b="1"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disease</a:t>
                </a:r>
                <a:endPar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22250" indent="-158750" algn="l" defTabSz="412750">
                  <a:spcBef>
                    <a:spcPts val="200"/>
                  </a:spcBef>
                  <a:spcAft>
                    <a:spcPts val="100"/>
                  </a:spcAft>
                  <a:buClr>
                    <a:schemeClr val="bg1"/>
                  </a:buClr>
                  <a:buSzPct val="95000"/>
                  <a:buChar char="•"/>
                  <a:defRPr sz="2000" spc="59">
                    <a:solidFill>
                      <a:srgbClr val="424242"/>
                    </a:solidFill>
                    <a:latin typeface="Helvetica Neue Light"/>
                    <a:ea typeface="Helvetica Neue Light"/>
                    <a:cs typeface="Helvetica Neue Light"/>
                    <a:sym typeface="Helvetica Neue Light"/>
                  </a:defRPr>
                </a:pPr>
                <a:r>
                  <a:rPr lang="fi-FI" sz="14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Preventing the Parkinson’s disease-related symptoms to get worse</a:t>
                </a:r>
              </a:p>
              <a:p>
                <a:pPr marL="222250" indent="-158750" algn="l" defTabSz="412750">
                  <a:spcBef>
                    <a:spcPts val="200"/>
                  </a:spcBef>
                  <a:spcAft>
                    <a:spcPts val="100"/>
                  </a:spcAft>
                  <a:buClr>
                    <a:schemeClr val="bg1"/>
                  </a:buClr>
                  <a:buSzPct val="95000"/>
                  <a:buChar char="•"/>
                  <a:defRPr sz="2000" spc="59">
                    <a:solidFill>
                      <a:srgbClr val="424242"/>
                    </a:solidFill>
                    <a:latin typeface="Helvetica Neue Light"/>
                    <a:ea typeface="Helvetica Neue Light"/>
                    <a:cs typeface="Helvetica Neue Light"/>
                    <a:sym typeface="Helvetica Neue Light"/>
                  </a:defRPr>
                </a:pPr>
                <a:endParaRPr lang="fi-FI"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2" name="Circle">
                <a:extLst>
                  <a:ext uri="{FF2B5EF4-FFF2-40B4-BE49-F238E27FC236}">
                    <a16:creationId xmlns:a16="http://schemas.microsoft.com/office/drawing/2014/main" id="{13A5E6D2-2D57-5119-971E-8E9F26B507C1}"/>
                  </a:ext>
                </a:extLst>
              </p:cNvPr>
              <p:cNvSpPr/>
              <p:nvPr/>
            </p:nvSpPr>
            <p:spPr>
              <a:xfrm>
                <a:off x="6833384" y="-816005"/>
                <a:ext cx="1929785" cy="1929783"/>
              </a:xfrm>
              <a:prstGeom prst="ellipse">
                <a:avLst/>
              </a:prstGeom>
              <a:solidFill>
                <a:srgbClr val="FFFFFF">
                  <a:alpha val="80000"/>
                </a:srgbClr>
              </a:solidFill>
              <a:ln w="19050" cap="flat">
                <a:solidFill>
                  <a:srgbClr val="0659B7"/>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22" name="Picture 2" descr="Dart Hitting A Target Aim And Arrows Isolated Vector, Dart, Target, Targets  PNG and Vector with Transparent Background for Free Download">
              <a:extLst>
                <a:ext uri="{FF2B5EF4-FFF2-40B4-BE49-F238E27FC236}">
                  <a16:creationId xmlns:a16="http://schemas.microsoft.com/office/drawing/2014/main" id="{B7C7F368-AA29-0808-05AC-DD45305ED9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190" t="12002" r="12801" b="12991"/>
            <a:stretch/>
          </p:blipFill>
          <p:spPr bwMode="auto">
            <a:xfrm>
              <a:off x="5443214" y="4189705"/>
              <a:ext cx="648072" cy="6480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888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217-CDB3-359E-64E7-802E47D724A4}"/>
              </a:ext>
            </a:extLst>
          </p:cNvPr>
          <p:cNvSpPr>
            <a:spLocks noGrp="1"/>
          </p:cNvSpPr>
          <p:nvPr>
            <p:ph type="title"/>
          </p:nvPr>
        </p:nvSpPr>
        <p:spPr>
          <a:xfrm>
            <a:off x="371364" y="123734"/>
            <a:ext cx="11449272" cy="1143000"/>
          </a:xfrm>
        </p:spPr>
        <p:txBody>
          <a:bodyPr/>
          <a:lstStyle/>
          <a:p>
            <a:r>
              <a:rPr lang="fi-FI" sz="3000" dirty="0">
                <a:solidFill>
                  <a:srgbClr val="190B83"/>
                </a:solidFill>
                <a:latin typeface="Arial Bold"/>
              </a:rPr>
              <a:t>HER-096: A </a:t>
            </a:r>
            <a:r>
              <a:rPr lang="fi-FI" sz="3000" dirty="0" err="1">
                <a:solidFill>
                  <a:srgbClr val="190B83"/>
                </a:solidFill>
                <a:latin typeface="Arial Bold"/>
              </a:rPr>
              <a:t>unique</a:t>
            </a:r>
            <a:r>
              <a:rPr lang="fi-FI" sz="3000" dirty="0">
                <a:solidFill>
                  <a:srgbClr val="190B83"/>
                </a:solidFill>
                <a:latin typeface="Arial Bold"/>
              </a:rPr>
              <a:t> </a:t>
            </a:r>
            <a:r>
              <a:rPr lang="fi-FI" sz="3000" dirty="0" err="1">
                <a:solidFill>
                  <a:srgbClr val="190B83"/>
                </a:solidFill>
                <a:latin typeface="Arial Bold"/>
              </a:rPr>
              <a:t>MoA</a:t>
            </a:r>
            <a:r>
              <a:rPr lang="fi-FI" sz="3000" dirty="0">
                <a:solidFill>
                  <a:srgbClr val="190B83"/>
                </a:solidFill>
                <a:latin typeface="Arial Bold"/>
              </a:rPr>
              <a:t> </a:t>
            </a:r>
            <a:r>
              <a:rPr lang="fi-FI" sz="3000" dirty="0" err="1">
                <a:solidFill>
                  <a:srgbClr val="190B83"/>
                </a:solidFill>
                <a:latin typeface="Arial Bold"/>
              </a:rPr>
              <a:t>targets</a:t>
            </a:r>
            <a:r>
              <a:rPr lang="fi-FI" sz="3000" dirty="0">
                <a:solidFill>
                  <a:srgbClr val="190B83"/>
                </a:solidFill>
                <a:latin typeface="Arial Bold"/>
              </a:rPr>
              <a:t> </a:t>
            </a:r>
            <a:r>
              <a:rPr lang="fi-FI" sz="3000" dirty="0" err="1">
                <a:solidFill>
                  <a:srgbClr val="190B83"/>
                </a:solidFill>
                <a:latin typeface="Arial Bold"/>
              </a:rPr>
              <a:t>Unfolded</a:t>
            </a:r>
            <a:r>
              <a:rPr lang="fi-FI" sz="3000" dirty="0">
                <a:solidFill>
                  <a:srgbClr val="190B83"/>
                </a:solidFill>
                <a:latin typeface="Arial Bold"/>
              </a:rPr>
              <a:t> </a:t>
            </a:r>
            <a:r>
              <a:rPr lang="fi-FI" sz="3000" dirty="0" err="1">
                <a:solidFill>
                  <a:srgbClr val="190B83"/>
                </a:solidFill>
                <a:latin typeface="Arial Bold"/>
              </a:rPr>
              <a:t>Protein</a:t>
            </a:r>
            <a:r>
              <a:rPr lang="fi-FI" sz="3000" dirty="0">
                <a:solidFill>
                  <a:srgbClr val="190B83"/>
                </a:solidFill>
                <a:latin typeface="Arial Bold"/>
              </a:rPr>
              <a:t> </a:t>
            </a:r>
            <a:r>
              <a:rPr lang="fi-FI" sz="3000" dirty="0" err="1">
                <a:solidFill>
                  <a:srgbClr val="190B83"/>
                </a:solidFill>
                <a:latin typeface="Arial Bold"/>
              </a:rPr>
              <a:t>Response</a:t>
            </a:r>
            <a:r>
              <a:rPr lang="fi-FI" sz="3000" dirty="0">
                <a:solidFill>
                  <a:srgbClr val="190B83"/>
                </a:solidFill>
                <a:latin typeface="Arial Bold"/>
              </a:rPr>
              <a:t> (UPR) </a:t>
            </a:r>
            <a:r>
              <a:rPr lang="fi-FI" sz="3000" dirty="0" err="1">
                <a:solidFill>
                  <a:srgbClr val="190B83"/>
                </a:solidFill>
                <a:latin typeface="Arial Bold"/>
              </a:rPr>
              <a:t>pathway</a:t>
            </a:r>
            <a:endParaRPr lang="fi-FI" sz="3000" dirty="0">
              <a:solidFill>
                <a:srgbClr val="190B83"/>
              </a:solidFill>
              <a:latin typeface="Arial Bold"/>
            </a:endParaRPr>
          </a:p>
        </p:txBody>
      </p:sp>
      <p:grpSp>
        <p:nvGrpSpPr>
          <p:cNvPr id="18" name="Group 17">
            <a:extLst>
              <a:ext uri="{FF2B5EF4-FFF2-40B4-BE49-F238E27FC236}">
                <a16:creationId xmlns:a16="http://schemas.microsoft.com/office/drawing/2014/main" id="{7485FD6E-6EF2-C2AA-DE69-1C219641E67A}"/>
              </a:ext>
            </a:extLst>
          </p:cNvPr>
          <p:cNvGrpSpPr/>
          <p:nvPr/>
        </p:nvGrpSpPr>
        <p:grpSpPr>
          <a:xfrm>
            <a:off x="1343472" y="1077917"/>
            <a:ext cx="9649072" cy="5231403"/>
            <a:chOff x="1343472" y="1077917"/>
            <a:chExt cx="9649072" cy="5231403"/>
          </a:xfrm>
        </p:grpSpPr>
        <p:pic>
          <p:nvPicPr>
            <p:cNvPr id="4" name="Picture 3">
              <a:extLst>
                <a:ext uri="{FF2B5EF4-FFF2-40B4-BE49-F238E27FC236}">
                  <a16:creationId xmlns:a16="http://schemas.microsoft.com/office/drawing/2014/main" id="{9F8FD42F-5D14-23FE-9582-AE6DC5311979}"/>
                </a:ext>
              </a:extLst>
            </p:cNvPr>
            <p:cNvPicPr>
              <a:picLocks noChangeAspect="1"/>
            </p:cNvPicPr>
            <p:nvPr/>
          </p:nvPicPr>
          <p:blipFill>
            <a:blip r:embed="rId3"/>
            <a:stretch>
              <a:fillRect/>
            </a:stretch>
          </p:blipFill>
          <p:spPr>
            <a:xfrm>
              <a:off x="3721968" y="1077917"/>
              <a:ext cx="7270576" cy="5231403"/>
            </a:xfrm>
            <a:prstGeom prst="rect">
              <a:avLst/>
            </a:prstGeom>
          </p:spPr>
        </p:pic>
        <p:grpSp>
          <p:nvGrpSpPr>
            <p:cNvPr id="11" name="Group 10">
              <a:extLst>
                <a:ext uri="{FF2B5EF4-FFF2-40B4-BE49-F238E27FC236}">
                  <a16:creationId xmlns:a16="http://schemas.microsoft.com/office/drawing/2014/main" id="{36EF13D2-B0E6-8E9C-FB0A-683A8333FC11}"/>
                </a:ext>
              </a:extLst>
            </p:cNvPr>
            <p:cNvGrpSpPr/>
            <p:nvPr/>
          </p:nvGrpSpPr>
          <p:grpSpPr>
            <a:xfrm>
              <a:off x="1343472" y="1331640"/>
              <a:ext cx="5067561" cy="4402219"/>
              <a:chOff x="1343472" y="1331640"/>
              <a:chExt cx="5067561" cy="4402219"/>
            </a:xfrm>
          </p:grpSpPr>
          <p:sp>
            <p:nvSpPr>
              <p:cNvPr id="9" name="Rectangle 8">
                <a:extLst>
                  <a:ext uri="{FF2B5EF4-FFF2-40B4-BE49-F238E27FC236}">
                    <a16:creationId xmlns:a16="http://schemas.microsoft.com/office/drawing/2014/main" id="{C0A451CF-92C7-943D-04E9-9B26869323E6}"/>
                  </a:ext>
                </a:extLst>
              </p:cNvPr>
              <p:cNvSpPr/>
              <p:nvPr/>
            </p:nvSpPr>
            <p:spPr bwMode="auto">
              <a:xfrm>
                <a:off x="5156070" y="1477565"/>
                <a:ext cx="1254963" cy="42562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8" name="Group 7">
                <a:extLst>
                  <a:ext uri="{FF2B5EF4-FFF2-40B4-BE49-F238E27FC236}">
                    <a16:creationId xmlns:a16="http://schemas.microsoft.com/office/drawing/2014/main" id="{8A1B170B-BFDB-EC2E-9CA5-3EA9AD8C2220}"/>
                  </a:ext>
                </a:extLst>
              </p:cNvPr>
              <p:cNvGrpSpPr/>
              <p:nvPr/>
            </p:nvGrpSpPr>
            <p:grpSpPr>
              <a:xfrm>
                <a:off x="1343472" y="1331640"/>
                <a:ext cx="4537274" cy="4402219"/>
                <a:chOff x="1703512" y="1331640"/>
                <a:chExt cx="4537274" cy="4402219"/>
              </a:xfrm>
            </p:grpSpPr>
            <p:pic>
              <p:nvPicPr>
                <p:cNvPr id="5" name="Picture 4">
                  <a:extLst>
                    <a:ext uri="{FF2B5EF4-FFF2-40B4-BE49-F238E27FC236}">
                      <a16:creationId xmlns:a16="http://schemas.microsoft.com/office/drawing/2014/main" id="{7E485DC8-1B80-CAA8-89D8-97DAD8F25B3E}"/>
                    </a:ext>
                  </a:extLst>
                </p:cNvPr>
                <p:cNvPicPr>
                  <a:picLocks noChangeAspect="1"/>
                </p:cNvPicPr>
                <p:nvPr/>
              </p:nvPicPr>
              <p:blipFill rotWithShape="1">
                <a:blip r:embed="rId3"/>
                <a:srcRect t="16611" r="63355" b="29707"/>
                <a:stretch/>
              </p:blipFill>
              <p:spPr>
                <a:xfrm>
                  <a:off x="1703512" y="1331640"/>
                  <a:ext cx="4176464" cy="4402219"/>
                </a:xfrm>
                <a:prstGeom prst="rect">
                  <a:avLst/>
                </a:prstGeom>
              </p:spPr>
            </p:pic>
            <p:sp>
              <p:nvSpPr>
                <p:cNvPr id="6" name="Rectangle 5">
                  <a:extLst>
                    <a:ext uri="{FF2B5EF4-FFF2-40B4-BE49-F238E27FC236}">
                      <a16:creationId xmlns:a16="http://schemas.microsoft.com/office/drawing/2014/main" id="{4DB21335-C3A2-1731-805B-2E750791C5B1}"/>
                    </a:ext>
                  </a:extLst>
                </p:cNvPr>
                <p:cNvSpPr/>
                <p:nvPr/>
              </p:nvSpPr>
              <p:spPr bwMode="auto">
                <a:xfrm rot="361829">
                  <a:off x="4002270" y="1554459"/>
                  <a:ext cx="1889207" cy="11944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49622782-F14C-BEAF-4F0E-AF3FCA652692}"/>
                    </a:ext>
                  </a:extLst>
                </p:cNvPr>
                <p:cNvSpPr/>
                <p:nvPr/>
              </p:nvSpPr>
              <p:spPr bwMode="auto">
                <a:xfrm rot="20225240">
                  <a:off x="4612296" y="5006438"/>
                  <a:ext cx="1628490" cy="1063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cxnSp>
          <p:nvCxnSpPr>
            <p:cNvPr id="13" name="Straight Connector 12">
              <a:extLst>
                <a:ext uri="{FF2B5EF4-FFF2-40B4-BE49-F238E27FC236}">
                  <a16:creationId xmlns:a16="http://schemas.microsoft.com/office/drawing/2014/main" id="{E1BF551F-3691-3AEF-E004-876B890C1981}"/>
                </a:ext>
              </a:extLst>
            </p:cNvPr>
            <p:cNvCxnSpPr>
              <a:cxnSpLocks/>
            </p:cNvCxnSpPr>
            <p:nvPr/>
          </p:nvCxnSpPr>
          <p:spPr bwMode="auto">
            <a:xfrm flipH="1" flipV="1">
              <a:off x="4295801" y="2026539"/>
              <a:ext cx="4824535" cy="410402"/>
            </a:xfrm>
            <a:prstGeom prst="line">
              <a:avLst/>
            </a:prstGeom>
            <a:solidFill>
              <a:schemeClr val="accent1"/>
            </a:solidFill>
            <a:ln w="38100" cap="flat" cmpd="sng" algn="ctr">
              <a:solidFill>
                <a:srgbClr val="32679B"/>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64DF4C16-3EA2-F7B7-E58D-F3E310F4C998}"/>
                </a:ext>
              </a:extLst>
            </p:cNvPr>
            <p:cNvCxnSpPr>
              <a:cxnSpLocks/>
            </p:cNvCxnSpPr>
            <p:nvPr/>
          </p:nvCxnSpPr>
          <p:spPr bwMode="auto">
            <a:xfrm flipH="1">
              <a:off x="5303912" y="3233220"/>
              <a:ext cx="3872322" cy="1347908"/>
            </a:xfrm>
            <a:prstGeom prst="line">
              <a:avLst/>
            </a:prstGeom>
            <a:solidFill>
              <a:schemeClr val="accent1"/>
            </a:solidFill>
            <a:ln w="38100" cap="flat" cmpd="sng" algn="ctr">
              <a:solidFill>
                <a:srgbClr val="32679B"/>
              </a:solidFill>
              <a:prstDash val="solid"/>
              <a:round/>
              <a:headEnd type="none" w="med" len="med"/>
              <a:tailEnd type="none" w="med" len="med"/>
            </a:ln>
            <a:effectLst/>
          </p:spPr>
        </p:cxnSp>
      </p:grpSp>
    </p:spTree>
    <p:extLst>
      <p:ext uri="{BB962C8B-B14F-4D97-AF65-F5344CB8AC3E}">
        <p14:creationId xmlns:p14="http://schemas.microsoft.com/office/powerpoint/2010/main" val="1740048702"/>
      </p:ext>
    </p:extLst>
  </p:cSld>
  <p:clrMapOvr>
    <a:masterClrMapping/>
  </p:clrMapOvr>
  <mc:AlternateContent xmlns:mc="http://schemas.openxmlformats.org/markup-compatibility/2006" xmlns:p14="http://schemas.microsoft.com/office/powerpoint/2010/main">
    <mc:Choice Requires="p14">
      <p:transition spd="slow" p14:dur="25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253149-DFE0-D4DA-7E37-5D64C30FEEDA}"/>
              </a:ext>
            </a:extLst>
          </p:cNvPr>
          <p:cNvSpPr>
            <a:spLocks noGrp="1"/>
          </p:cNvSpPr>
          <p:nvPr>
            <p:ph type="title"/>
          </p:nvPr>
        </p:nvSpPr>
        <p:spPr>
          <a:xfrm>
            <a:off x="407368" y="116632"/>
            <a:ext cx="11665296" cy="1143000"/>
          </a:xfrm>
        </p:spPr>
        <p:txBody>
          <a:bodyPr/>
          <a:lstStyle/>
          <a:p>
            <a:r>
              <a:rPr lang="en-FI" sz="2400" dirty="0">
                <a:solidFill>
                  <a:srgbClr val="190B83"/>
                </a:solidFill>
              </a:rPr>
              <a:t>The HER-096 Site in CDNF Binds to the Regulatory Domain of GRP78, the Master Regulator of UPR Signaling</a:t>
            </a:r>
          </a:p>
        </p:txBody>
      </p:sp>
      <p:grpSp>
        <p:nvGrpSpPr>
          <p:cNvPr id="7" name="Group 6">
            <a:extLst>
              <a:ext uri="{FF2B5EF4-FFF2-40B4-BE49-F238E27FC236}">
                <a16:creationId xmlns:a16="http://schemas.microsoft.com/office/drawing/2014/main" id="{104E5B6A-7516-6A34-2496-CBCA4DBD871B}"/>
              </a:ext>
            </a:extLst>
          </p:cNvPr>
          <p:cNvGrpSpPr/>
          <p:nvPr/>
        </p:nvGrpSpPr>
        <p:grpSpPr>
          <a:xfrm>
            <a:off x="4297004" y="1117120"/>
            <a:ext cx="7894996" cy="4586986"/>
            <a:chOff x="4297004" y="1117120"/>
            <a:chExt cx="7894996" cy="4586986"/>
          </a:xfrm>
        </p:grpSpPr>
        <p:grpSp>
          <p:nvGrpSpPr>
            <p:cNvPr id="8" name="Group 7">
              <a:extLst>
                <a:ext uri="{FF2B5EF4-FFF2-40B4-BE49-F238E27FC236}">
                  <a16:creationId xmlns:a16="http://schemas.microsoft.com/office/drawing/2014/main" id="{46461B0B-53C3-6B10-B548-FB34D5E279AF}"/>
                </a:ext>
              </a:extLst>
            </p:cNvPr>
            <p:cNvGrpSpPr/>
            <p:nvPr/>
          </p:nvGrpSpPr>
          <p:grpSpPr>
            <a:xfrm>
              <a:off x="4297004" y="1117120"/>
              <a:ext cx="7717415" cy="4531677"/>
              <a:chOff x="4297004" y="1117120"/>
              <a:chExt cx="7717415" cy="4531677"/>
            </a:xfrm>
          </p:grpSpPr>
          <p:pic>
            <p:nvPicPr>
              <p:cNvPr id="10" name="Picture 9">
                <a:extLst>
                  <a:ext uri="{FF2B5EF4-FFF2-40B4-BE49-F238E27FC236}">
                    <a16:creationId xmlns:a16="http://schemas.microsoft.com/office/drawing/2014/main" id="{C8898E98-F132-24F6-2676-2227FD001E51}"/>
                  </a:ext>
                </a:extLst>
              </p:cNvPr>
              <p:cNvPicPr>
                <a:picLocks noChangeAspect="1"/>
              </p:cNvPicPr>
              <p:nvPr/>
            </p:nvPicPr>
            <p:blipFill rotWithShape="1">
              <a:blip r:embed="rId2"/>
              <a:srcRect l="9892" t="7752" r="17493" b="10762"/>
              <a:stretch/>
            </p:blipFill>
            <p:spPr>
              <a:xfrm>
                <a:off x="4297004" y="1317466"/>
                <a:ext cx="7717415" cy="4238379"/>
              </a:xfrm>
              <a:prstGeom prst="rect">
                <a:avLst/>
              </a:prstGeom>
            </p:spPr>
          </p:pic>
          <p:sp>
            <p:nvSpPr>
              <p:cNvPr id="11" name="TextBox 10">
                <a:extLst>
                  <a:ext uri="{FF2B5EF4-FFF2-40B4-BE49-F238E27FC236}">
                    <a16:creationId xmlns:a16="http://schemas.microsoft.com/office/drawing/2014/main" id="{9E48CE5B-327B-B63C-EA6A-CB675E0B4082}"/>
                  </a:ext>
                </a:extLst>
              </p:cNvPr>
              <p:cNvSpPr txBox="1"/>
              <p:nvPr/>
            </p:nvSpPr>
            <p:spPr>
              <a:xfrm>
                <a:off x="5163637" y="1678069"/>
                <a:ext cx="827043" cy="307777"/>
              </a:xfrm>
              <a:prstGeom prst="rect">
                <a:avLst/>
              </a:prstGeom>
              <a:noFill/>
            </p:spPr>
            <p:txBody>
              <a:bodyPr wrap="square" rtlCol="0">
                <a:spAutoFit/>
              </a:bodyPr>
              <a:lstStyle/>
              <a:p>
                <a:pPr algn="ctr"/>
                <a:r>
                  <a:rPr lang="en-FI" sz="1400" b="1" dirty="0">
                    <a:solidFill>
                      <a:schemeClr val="tx1">
                        <a:lumMod val="65000"/>
                        <a:lumOff val="35000"/>
                      </a:schemeClr>
                    </a:solidFill>
                  </a:rPr>
                  <a:t>CDNF</a:t>
                </a:r>
              </a:p>
            </p:txBody>
          </p:sp>
          <p:sp>
            <p:nvSpPr>
              <p:cNvPr id="12" name="TextBox 11">
                <a:extLst>
                  <a:ext uri="{FF2B5EF4-FFF2-40B4-BE49-F238E27FC236}">
                    <a16:creationId xmlns:a16="http://schemas.microsoft.com/office/drawing/2014/main" id="{52DBA791-D246-73D0-FFFC-84A08E53A0FD}"/>
                  </a:ext>
                </a:extLst>
              </p:cNvPr>
              <p:cNvSpPr txBox="1"/>
              <p:nvPr/>
            </p:nvSpPr>
            <p:spPr>
              <a:xfrm>
                <a:off x="7618743" y="1117120"/>
                <a:ext cx="4357575" cy="307777"/>
              </a:xfrm>
              <a:prstGeom prst="rect">
                <a:avLst/>
              </a:prstGeom>
              <a:noFill/>
            </p:spPr>
            <p:txBody>
              <a:bodyPr wrap="square" rtlCol="0">
                <a:spAutoFit/>
              </a:bodyPr>
              <a:lstStyle/>
              <a:p>
                <a:pPr algn="ctr"/>
                <a:r>
                  <a:rPr lang="en-FI" sz="1400" b="1" dirty="0">
                    <a:solidFill>
                      <a:srgbClr val="916D68"/>
                    </a:solidFill>
                  </a:rPr>
                  <a:t>Nucleotide-binding regulatory domain of GRP78</a:t>
                </a:r>
              </a:p>
            </p:txBody>
          </p:sp>
          <p:sp>
            <p:nvSpPr>
              <p:cNvPr id="13" name="TextBox 12">
                <a:extLst>
                  <a:ext uri="{FF2B5EF4-FFF2-40B4-BE49-F238E27FC236}">
                    <a16:creationId xmlns:a16="http://schemas.microsoft.com/office/drawing/2014/main" id="{A2E8E6DE-B4DC-5247-7254-08C76DFA91F7}"/>
                  </a:ext>
                </a:extLst>
              </p:cNvPr>
              <p:cNvSpPr txBox="1"/>
              <p:nvPr/>
            </p:nvSpPr>
            <p:spPr>
              <a:xfrm>
                <a:off x="7382636" y="4694690"/>
                <a:ext cx="1571084" cy="954107"/>
              </a:xfrm>
              <a:prstGeom prst="rect">
                <a:avLst/>
              </a:prstGeom>
              <a:noFill/>
            </p:spPr>
            <p:txBody>
              <a:bodyPr wrap="square" rtlCol="0">
                <a:spAutoFit/>
              </a:bodyPr>
              <a:lstStyle/>
              <a:p>
                <a:pPr algn="ctr"/>
                <a:r>
                  <a:rPr lang="en-FI" sz="1400" b="1" dirty="0">
                    <a:solidFill>
                      <a:srgbClr val="00B0F0"/>
                    </a:solidFill>
                  </a:rPr>
                  <a:t>Active site </a:t>
                </a:r>
                <a:br>
                  <a:rPr lang="en-FI" sz="1400" b="1" dirty="0">
                    <a:solidFill>
                      <a:srgbClr val="00B0F0"/>
                    </a:solidFill>
                  </a:rPr>
                </a:br>
                <a:r>
                  <a:rPr lang="en-FI" sz="1400" b="1" dirty="0">
                    <a:solidFill>
                      <a:srgbClr val="00B0F0"/>
                    </a:solidFill>
                  </a:rPr>
                  <a:t>of CDNF corresponding to HER-096</a:t>
                </a:r>
              </a:p>
            </p:txBody>
          </p:sp>
        </p:grpSp>
        <p:sp>
          <p:nvSpPr>
            <p:cNvPr id="9" name="TextBox 8">
              <a:extLst>
                <a:ext uri="{FF2B5EF4-FFF2-40B4-BE49-F238E27FC236}">
                  <a16:creationId xmlns:a16="http://schemas.microsoft.com/office/drawing/2014/main" id="{E4A2401D-1BE6-7E9C-777C-5C58556681EE}"/>
                </a:ext>
              </a:extLst>
            </p:cNvPr>
            <p:cNvSpPr txBox="1"/>
            <p:nvPr/>
          </p:nvSpPr>
          <p:spPr>
            <a:xfrm>
              <a:off x="9880397" y="5334774"/>
              <a:ext cx="2311603" cy="369332"/>
            </a:xfrm>
            <a:prstGeom prst="rect">
              <a:avLst/>
            </a:prstGeom>
            <a:noFill/>
          </p:spPr>
          <p:txBody>
            <a:bodyPr wrap="square" rtlCol="0">
              <a:spAutoFit/>
            </a:bodyPr>
            <a:lstStyle/>
            <a:p>
              <a:r>
                <a:rPr lang="en-FI" sz="900" dirty="0">
                  <a:solidFill>
                    <a:schemeClr val="tx1">
                      <a:lumMod val="65000"/>
                      <a:lumOff val="35000"/>
                    </a:schemeClr>
                  </a:solidFill>
                </a:rPr>
                <a:t>Herantis unpublished data. </a:t>
              </a:r>
              <a:br>
                <a:rPr lang="en-FI" sz="900" dirty="0">
                  <a:solidFill>
                    <a:schemeClr val="tx1">
                      <a:lumMod val="65000"/>
                      <a:lumOff val="35000"/>
                    </a:schemeClr>
                  </a:solidFill>
                </a:rPr>
              </a:br>
              <a:r>
                <a:rPr lang="en-FI" sz="900" dirty="0">
                  <a:solidFill>
                    <a:schemeClr val="tx1">
                      <a:lumMod val="65000"/>
                      <a:lumOff val="35000"/>
                    </a:schemeClr>
                  </a:solidFill>
                </a:rPr>
                <a:t>Collaboration with EMBL SAXS unit. </a:t>
              </a:r>
              <a:endParaRPr lang="en-FI" sz="1000" dirty="0">
                <a:solidFill>
                  <a:schemeClr val="tx1">
                    <a:lumMod val="65000"/>
                    <a:lumOff val="35000"/>
                  </a:schemeClr>
                </a:solidFill>
              </a:endParaRPr>
            </a:p>
          </p:txBody>
        </p:sp>
      </p:grpSp>
      <p:sp>
        <p:nvSpPr>
          <p:cNvPr id="14" name="Content Placeholder 4">
            <a:extLst>
              <a:ext uri="{FF2B5EF4-FFF2-40B4-BE49-F238E27FC236}">
                <a16:creationId xmlns:a16="http://schemas.microsoft.com/office/drawing/2014/main" id="{E112DAB5-4253-1194-ABD1-97B44D9525A4}"/>
              </a:ext>
            </a:extLst>
          </p:cNvPr>
          <p:cNvSpPr txBox="1">
            <a:spLocks/>
          </p:cNvSpPr>
          <p:nvPr/>
        </p:nvSpPr>
        <p:spPr>
          <a:xfrm>
            <a:off x="6297068" y="5805264"/>
            <a:ext cx="3583329" cy="430666"/>
          </a:xfrm>
          <a:prstGeom prst="rect">
            <a:avLst/>
          </a:prstGeom>
          <a:solidFill>
            <a:schemeClr val="bg1"/>
          </a:solidFill>
          <a:ln w="19050">
            <a:solidFill>
              <a:srgbClr val="091F7E"/>
            </a:solidFill>
          </a:ln>
        </p:spPr>
        <p:txBody>
          <a:bodyPr lIns="90000">
            <a:noAutofit/>
          </a:bodyPr>
          <a:lstStyle>
            <a:lvl1pPr marL="342925" indent="-342925" algn="l" rtl="0" eaLnBrk="1" fontAlgn="base" hangingPunct="1">
              <a:spcBef>
                <a:spcPct val="20000"/>
              </a:spcBef>
              <a:spcAft>
                <a:spcPct val="0"/>
              </a:spcAft>
              <a:buClr>
                <a:schemeClr val="accent1"/>
              </a:buClr>
              <a:buSzPct val="145000"/>
              <a:buFont typeface="Arial" panose="020B0604020202020204" pitchFamily="34" charset="0"/>
              <a:buChar char="•"/>
              <a:defRPr sz="1800" b="0" i="0">
                <a:solidFill>
                  <a:schemeClr val="tx1">
                    <a:lumMod val="75000"/>
                    <a:lumOff val="25000"/>
                  </a:schemeClr>
                </a:solidFill>
                <a:latin typeface="Arial" panose="020B0604020202020204" pitchFamily="34" charset="0"/>
                <a:ea typeface="Open Sans Condensed Light" panose="020B0306030504020204" pitchFamily="34" charset="0"/>
                <a:cs typeface="Arial" panose="020B0604020202020204" pitchFamily="34" charset="0"/>
              </a:defRPr>
            </a:lvl1pPr>
            <a:lvl2pPr marL="800160" indent="-342925" algn="l" rtl="0" eaLnBrk="1" fontAlgn="base" hangingPunct="1">
              <a:spcBef>
                <a:spcPct val="20000"/>
              </a:spcBef>
              <a:spcAft>
                <a:spcPct val="0"/>
              </a:spcAft>
              <a:buClr>
                <a:schemeClr val="accent1"/>
              </a:buClr>
              <a:buSzPct val="100000"/>
              <a:buFont typeface="System Font Regular"/>
              <a:buChar char="○"/>
              <a:defRPr sz="1600" b="0" i="0" spc="0">
                <a:solidFill>
                  <a:srgbClr val="404040"/>
                </a:solidFill>
                <a:latin typeface="+mn-lt"/>
                <a:ea typeface="Open Sans Condensed Light" panose="020B0306030504020204" pitchFamily="34" charset="0"/>
                <a:cs typeface="Arial Narrow" panose="020B0604020202020204" pitchFamily="34" charset="0"/>
              </a:defRPr>
            </a:lvl2pPr>
            <a:lvl3pPr marL="1200240" indent="-285771" algn="l" rtl="0" eaLnBrk="1" fontAlgn="base" hangingPunct="1">
              <a:spcBef>
                <a:spcPct val="20000"/>
              </a:spcBef>
              <a:spcAft>
                <a:spcPct val="0"/>
              </a:spcAft>
              <a:buClr>
                <a:srgbClr val="00A1DE"/>
              </a:buClr>
              <a:buFont typeface="System Font Regular"/>
              <a:buChar char="→"/>
              <a:defRPr sz="1600" b="0" i="0">
                <a:solidFill>
                  <a:srgbClr val="235A8B"/>
                </a:solidFill>
                <a:latin typeface="Arial" panose="020B0604020202020204" pitchFamily="34" charset="0"/>
                <a:ea typeface="Open Sans Condensed Light" panose="020B0306030504020204" pitchFamily="34" charset="0"/>
                <a:cs typeface="Arial" panose="020B0604020202020204" pitchFamily="34" charset="0"/>
                <a:sym typeface="Wingdings" pitchFamily="2" charset="2"/>
              </a:defRPr>
            </a:lvl3pPr>
            <a:lvl4pPr marL="1600320" indent="-228618" algn="l" rtl="0" eaLnBrk="1" fontAlgn="base" hangingPunct="1">
              <a:spcBef>
                <a:spcPct val="20000"/>
              </a:spcBef>
              <a:spcAft>
                <a:spcPct val="0"/>
              </a:spcAft>
              <a:buClr>
                <a:srgbClr val="5E5E5E"/>
              </a:buClr>
              <a:buSzPct val="75000"/>
              <a:buFont typeface="Arial" panose="020B0604020202020204" pitchFamily="34" charset="0"/>
              <a:buChar char="•"/>
              <a:defRPr sz="1400" b="0" i="0">
                <a:solidFill>
                  <a:srgbClr val="5E5E5E"/>
                </a:solidFill>
                <a:latin typeface="Arial" panose="020B0604020202020204" pitchFamily="34" charset="0"/>
                <a:ea typeface="Open Sans Condensed Light" panose="020B0306030504020204" pitchFamily="34" charset="0"/>
                <a:cs typeface="Arial" panose="020B0604020202020204" pitchFamily="34" charset="0"/>
              </a:defRPr>
            </a:lvl4pPr>
            <a:lvl5pPr marL="2057556" indent="-228618" algn="l" rtl="0" eaLnBrk="1" fontAlgn="base" hangingPunct="1">
              <a:spcBef>
                <a:spcPct val="20000"/>
              </a:spcBef>
              <a:spcAft>
                <a:spcPct val="0"/>
              </a:spcAft>
              <a:buClr>
                <a:srgbClr val="00A1DE"/>
              </a:buClr>
              <a:buSzPct val="75000"/>
              <a:buFont typeface="Arial" panose="020B0604020202020204" pitchFamily="34" charset="0"/>
              <a:buChar char="•"/>
              <a:defRPr sz="1400" b="0" i="0">
                <a:solidFill>
                  <a:srgbClr val="235A8B"/>
                </a:solidFill>
                <a:latin typeface="Arial" panose="020B0604020202020204" pitchFamily="34" charset="0"/>
                <a:ea typeface="Open Sans Condensed Light" panose="020B0306030504020204" pitchFamily="34" charset="0"/>
                <a:cs typeface="Arial" panose="020B0604020202020204" pitchFamily="34" charset="0"/>
              </a:defRPr>
            </a:lvl5pPr>
            <a:lvl6pPr marL="2514789" indent="-228618" algn="l" rtl="0" eaLnBrk="1" fontAlgn="base" hangingPunct="1">
              <a:spcBef>
                <a:spcPct val="20000"/>
              </a:spcBef>
              <a:spcAft>
                <a:spcPct val="0"/>
              </a:spcAft>
              <a:buClr>
                <a:schemeClr val="accent1"/>
              </a:buClr>
              <a:buChar char="»"/>
              <a:defRPr sz="1400">
                <a:solidFill>
                  <a:schemeClr val="tx1"/>
                </a:solidFill>
                <a:latin typeface="+mn-lt"/>
                <a:ea typeface="+mn-ea"/>
              </a:defRPr>
            </a:lvl6pPr>
            <a:lvl7pPr marL="2972023" indent="-228618" algn="l" rtl="0" eaLnBrk="1" fontAlgn="base" hangingPunct="1">
              <a:spcBef>
                <a:spcPct val="20000"/>
              </a:spcBef>
              <a:spcAft>
                <a:spcPct val="0"/>
              </a:spcAft>
              <a:buClr>
                <a:schemeClr val="accent1"/>
              </a:buClr>
              <a:buChar char="»"/>
              <a:defRPr sz="1400">
                <a:solidFill>
                  <a:schemeClr val="tx1"/>
                </a:solidFill>
                <a:latin typeface="+mn-lt"/>
                <a:ea typeface="+mn-ea"/>
              </a:defRPr>
            </a:lvl7pPr>
            <a:lvl8pPr marL="3429258" indent="-228618" algn="l" rtl="0" eaLnBrk="1" fontAlgn="base" hangingPunct="1">
              <a:spcBef>
                <a:spcPct val="20000"/>
              </a:spcBef>
              <a:spcAft>
                <a:spcPct val="0"/>
              </a:spcAft>
              <a:buClr>
                <a:schemeClr val="accent1"/>
              </a:buClr>
              <a:buChar char="»"/>
              <a:defRPr sz="1400">
                <a:solidFill>
                  <a:schemeClr val="tx1"/>
                </a:solidFill>
                <a:latin typeface="+mn-lt"/>
                <a:ea typeface="+mn-ea"/>
              </a:defRPr>
            </a:lvl8pPr>
            <a:lvl9pPr marL="3886491" indent="-228618" algn="l" rtl="0" eaLnBrk="1" fontAlgn="base" hangingPunct="1">
              <a:spcBef>
                <a:spcPct val="20000"/>
              </a:spcBef>
              <a:spcAft>
                <a:spcPct val="0"/>
              </a:spcAft>
              <a:buClr>
                <a:schemeClr val="accent1"/>
              </a:buClr>
              <a:buChar char="»"/>
              <a:defRPr sz="1400">
                <a:solidFill>
                  <a:schemeClr val="tx1"/>
                </a:solidFill>
                <a:latin typeface="+mn-lt"/>
                <a:ea typeface="+mn-ea"/>
              </a:defRPr>
            </a:lvl9pPr>
          </a:lstStyle>
          <a:p>
            <a:pPr marL="0" indent="0">
              <a:buFont typeface="Arial" panose="020B0604020202020204" pitchFamily="34" charset="0"/>
              <a:buNone/>
            </a:pPr>
            <a:r>
              <a:rPr lang="en-FI" sz="1100" kern="0">
                <a:solidFill>
                  <a:srgbClr val="091F7E"/>
                </a:solidFill>
              </a:rPr>
              <a:t>CDNF also interacts with the ER lumenal domains of the UPR receptors IRE1</a:t>
            </a:r>
            <a:r>
              <a:rPr lang="en-FI" sz="1100" kern="0">
                <a:solidFill>
                  <a:srgbClr val="091F7E"/>
                </a:solidFill>
                <a:latin typeface="Symbol" pitchFamily="2" charset="2"/>
              </a:rPr>
              <a:t>a</a:t>
            </a:r>
            <a:r>
              <a:rPr lang="en-FI" sz="1100" kern="0">
                <a:solidFill>
                  <a:srgbClr val="091F7E"/>
                </a:solidFill>
              </a:rPr>
              <a:t>, PERK and ATF6</a:t>
            </a:r>
            <a:endParaRPr lang="en-FI" sz="1100" kern="0" dirty="0">
              <a:solidFill>
                <a:srgbClr val="091F7E"/>
              </a:solidFill>
            </a:endParaRPr>
          </a:p>
        </p:txBody>
      </p:sp>
      <p:pic>
        <p:nvPicPr>
          <p:cNvPr id="15" name="Picture 14">
            <a:extLst>
              <a:ext uri="{FF2B5EF4-FFF2-40B4-BE49-F238E27FC236}">
                <a16:creationId xmlns:a16="http://schemas.microsoft.com/office/drawing/2014/main" id="{9243F185-2D25-64DB-F20C-CA42D8208828}"/>
              </a:ext>
            </a:extLst>
          </p:cNvPr>
          <p:cNvPicPr>
            <a:picLocks noChangeAspect="1"/>
          </p:cNvPicPr>
          <p:nvPr/>
        </p:nvPicPr>
        <p:blipFill>
          <a:blip r:embed="rId3"/>
          <a:stretch>
            <a:fillRect/>
          </a:stretch>
        </p:blipFill>
        <p:spPr>
          <a:xfrm>
            <a:off x="312615" y="1387475"/>
            <a:ext cx="3797774" cy="2265839"/>
          </a:xfrm>
          <a:prstGeom prst="rect">
            <a:avLst/>
          </a:prstGeom>
        </p:spPr>
      </p:pic>
    </p:spTree>
    <p:extLst>
      <p:ext uri="{BB962C8B-B14F-4D97-AF65-F5344CB8AC3E}">
        <p14:creationId xmlns:p14="http://schemas.microsoft.com/office/powerpoint/2010/main" val="399013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66E0B313-AB75-109D-EAB8-3F011F70F2FB}"/>
              </a:ext>
            </a:extLst>
          </p:cNvPr>
          <p:cNvSpPr/>
          <p:nvPr/>
        </p:nvSpPr>
        <p:spPr bwMode="auto">
          <a:xfrm>
            <a:off x="399280" y="1052736"/>
            <a:ext cx="9441136" cy="1522715"/>
          </a:xfrm>
          <a:prstGeom prst="roundRect">
            <a:avLst/>
          </a:prstGeom>
          <a:solidFill>
            <a:srgbClr val="BFD0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Bef>
                <a:spcPct val="0"/>
              </a:spcBef>
              <a:spcAft>
                <a:spcPts val="1600"/>
              </a:spcAft>
              <a:buClr>
                <a:srgbClr val="1C4A9B"/>
              </a:buClr>
            </a:pPr>
            <a:endParaRPr lang="en-GB" sz="1800" b="1" kern="1200"/>
          </a:p>
        </p:txBody>
      </p:sp>
      <p:sp>
        <p:nvSpPr>
          <p:cNvPr id="7" name="TextBox 6">
            <a:extLst>
              <a:ext uri="{FF2B5EF4-FFF2-40B4-BE49-F238E27FC236}">
                <a16:creationId xmlns:a16="http://schemas.microsoft.com/office/drawing/2014/main" id="{AF54F9FB-0F46-2627-B96F-F17C62B8570B}"/>
              </a:ext>
            </a:extLst>
          </p:cNvPr>
          <p:cNvSpPr txBox="1"/>
          <p:nvPr/>
        </p:nvSpPr>
        <p:spPr bwMode="auto">
          <a:xfrm>
            <a:off x="2173672" y="1133442"/>
            <a:ext cx="7200643" cy="1354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defPPr>
              <a:defRPr lang="en-US"/>
            </a:defPPr>
            <a:lvl1pPr marL="285750" indent="-285750" defTabSz="914400">
              <a:spcAft>
                <a:spcPts val="600"/>
              </a:spcAft>
              <a:buFont typeface="Arial" panose="020B0604020202020204" pitchFamily="34" charset="0"/>
              <a:buChar char="•"/>
              <a:defRPr sz="1600" b="1">
                <a:solidFill>
                  <a:schemeClr val="tx2"/>
                </a:solidFill>
                <a:latin typeface="Arial" panose="020B0604020202020204" pitchFamily="34" charset="0"/>
                <a:cs typeface="Arial" panose="020B0604020202020204" pitchFamily="34" charset="0"/>
              </a:defRPr>
            </a:lvl1pPr>
          </a:lstStyle>
          <a:p>
            <a:pPr>
              <a:buClr>
                <a:srgbClr val="235A8B"/>
              </a:buClr>
            </a:pPr>
            <a:r>
              <a:rPr lang="en-GB" sz="1800" b="0" dirty="0">
                <a:solidFill>
                  <a:schemeClr val="tx1"/>
                </a:solidFill>
              </a:rPr>
              <a:t>D</a:t>
            </a:r>
            <a:r>
              <a:rPr lang="en-GB" sz="1800" b="0" kern="1200" dirty="0">
                <a:solidFill>
                  <a:schemeClr val="tx1"/>
                </a:solidFill>
              </a:rPr>
              <a:t>esigned based on the active site of CDNF, a known ER protein and unfolded protein response (UPR) modulator</a:t>
            </a:r>
          </a:p>
          <a:p>
            <a:pPr>
              <a:buClr>
                <a:srgbClr val="235A8B"/>
              </a:buClr>
            </a:pPr>
            <a:r>
              <a:rPr lang="en-GB" sz="1800" b="0" kern="1200" dirty="0">
                <a:solidFill>
                  <a:schemeClr val="tx1"/>
                </a:solidFill>
              </a:rPr>
              <a:t>Restores </a:t>
            </a:r>
            <a:r>
              <a:rPr lang="en-GB" sz="1800" b="0" kern="1200" dirty="0" err="1">
                <a:solidFill>
                  <a:schemeClr val="tx1"/>
                </a:solidFill>
              </a:rPr>
              <a:t>proteostasis</a:t>
            </a:r>
            <a:r>
              <a:rPr lang="en-GB" sz="1800" b="0" kern="1200" dirty="0">
                <a:solidFill>
                  <a:schemeClr val="tx1"/>
                </a:solidFill>
              </a:rPr>
              <a:t> and reduces neuroinflammation</a:t>
            </a:r>
          </a:p>
          <a:p>
            <a:pPr>
              <a:buClr>
                <a:srgbClr val="235A8B"/>
              </a:buClr>
            </a:pPr>
            <a:r>
              <a:rPr lang="en-GB" sz="1800" b="0" kern="1200" dirty="0">
                <a:solidFill>
                  <a:schemeClr val="tx1"/>
                </a:solidFill>
              </a:rPr>
              <a:t>Synthetic peptidomimetic molecule, straightforward CMC</a:t>
            </a:r>
            <a:endParaRPr lang="en-GB" sz="1800" b="0" dirty="0"/>
          </a:p>
        </p:txBody>
      </p:sp>
      <p:sp>
        <p:nvSpPr>
          <p:cNvPr id="9" name="TextBox 8">
            <a:extLst>
              <a:ext uri="{FF2B5EF4-FFF2-40B4-BE49-F238E27FC236}">
                <a16:creationId xmlns:a16="http://schemas.microsoft.com/office/drawing/2014/main" id="{8A16FE9B-891D-8D2D-577D-11E2E316E34C}"/>
              </a:ext>
            </a:extLst>
          </p:cNvPr>
          <p:cNvSpPr txBox="1"/>
          <p:nvPr/>
        </p:nvSpPr>
        <p:spPr bwMode="auto">
          <a:xfrm>
            <a:off x="685520" y="1643480"/>
            <a:ext cx="11336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a:r>
              <a:rPr lang="en-GB" sz="1800" b="1" dirty="0">
                <a:solidFill>
                  <a:srgbClr val="190B83"/>
                </a:solidFill>
                <a:latin typeface="+mn-lt"/>
                <a:cs typeface="Arial" panose="020B0604020202020204" pitchFamily="34" charset="0"/>
              </a:rPr>
              <a:t>HER-096</a:t>
            </a:r>
            <a:endParaRPr lang="en-GB" sz="1200" dirty="0">
              <a:solidFill>
                <a:srgbClr val="190B83"/>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764DDC4C-59D2-A0DB-8CB1-26882F9B1BED}"/>
              </a:ext>
            </a:extLst>
          </p:cNvPr>
          <p:cNvSpPr/>
          <p:nvPr/>
        </p:nvSpPr>
        <p:spPr bwMode="auto">
          <a:xfrm>
            <a:off x="399280" y="2659261"/>
            <a:ext cx="9441136" cy="1738589"/>
          </a:xfrm>
          <a:prstGeom prst="roundRect">
            <a:avLst>
              <a:gd name="adj" fmla="val 11656"/>
            </a:avLst>
          </a:prstGeom>
          <a:solidFill>
            <a:srgbClr val="BFD0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Bef>
                <a:spcPct val="0"/>
              </a:spcBef>
              <a:spcAft>
                <a:spcPts val="1600"/>
              </a:spcAft>
              <a:buClr>
                <a:srgbClr val="1C4A9B"/>
              </a:buClr>
            </a:pPr>
            <a:endParaRPr lang="en-GB" sz="1800" b="1" kern="1200">
              <a:solidFill>
                <a:schemeClr val="tx1"/>
              </a:solidFill>
            </a:endParaRPr>
          </a:p>
        </p:txBody>
      </p:sp>
      <p:sp>
        <p:nvSpPr>
          <p:cNvPr id="25" name="TextBox 24">
            <a:extLst>
              <a:ext uri="{FF2B5EF4-FFF2-40B4-BE49-F238E27FC236}">
                <a16:creationId xmlns:a16="http://schemas.microsoft.com/office/drawing/2014/main" id="{A3BB6157-654D-784A-4174-3353073C6A8D}"/>
              </a:ext>
            </a:extLst>
          </p:cNvPr>
          <p:cNvSpPr txBox="1"/>
          <p:nvPr/>
        </p:nvSpPr>
        <p:spPr bwMode="auto">
          <a:xfrm>
            <a:off x="575761" y="3037284"/>
            <a:ext cx="139012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r>
              <a:rPr lang="en-GB" sz="1800" b="1" dirty="0">
                <a:solidFill>
                  <a:srgbClr val="190B83"/>
                </a:solidFill>
                <a:latin typeface="+mn-lt"/>
                <a:cs typeface="Arial" panose="020B0604020202020204" pitchFamily="34" charset="0"/>
              </a:rPr>
              <a:t>Strong </a:t>
            </a:r>
          </a:p>
          <a:p>
            <a:r>
              <a:rPr lang="en-GB" sz="1800" b="1" dirty="0">
                <a:solidFill>
                  <a:srgbClr val="190B83"/>
                </a:solidFill>
                <a:latin typeface="+mn-lt"/>
                <a:cs typeface="Arial" panose="020B0604020202020204" pitchFamily="34" charset="0"/>
              </a:rPr>
              <a:t>preclinical </a:t>
            </a:r>
          </a:p>
          <a:p>
            <a:r>
              <a:rPr lang="en-GB" sz="1800" b="1" dirty="0">
                <a:solidFill>
                  <a:srgbClr val="190B83"/>
                </a:solidFill>
                <a:latin typeface="+mn-lt"/>
                <a:cs typeface="Arial" panose="020B0604020202020204" pitchFamily="34" charset="0"/>
              </a:rPr>
              <a:t>evidence</a:t>
            </a:r>
            <a:endParaRPr lang="en-GB" sz="1200" dirty="0">
              <a:solidFill>
                <a:srgbClr val="190B83"/>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6CEAA8F-F470-9AED-9B40-557476AC8252}"/>
              </a:ext>
            </a:extLst>
          </p:cNvPr>
          <p:cNvSpPr txBox="1"/>
          <p:nvPr/>
        </p:nvSpPr>
        <p:spPr bwMode="auto">
          <a:xfrm>
            <a:off x="2173672" y="2867211"/>
            <a:ext cx="7594736" cy="1328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defPPr>
              <a:defRPr lang="en-US"/>
            </a:defPPr>
            <a:lvl1pPr marL="285750" indent="-285750" defTabSz="914400">
              <a:spcAft>
                <a:spcPts val="600"/>
              </a:spcAft>
              <a:buFont typeface="Arial" panose="020B0604020202020204" pitchFamily="34" charset="0"/>
              <a:buChar char="•"/>
              <a:defRPr sz="1600" b="1">
                <a:solidFill>
                  <a:schemeClr val="tx2"/>
                </a:solidFill>
                <a:latin typeface="Arial" panose="020B0604020202020204" pitchFamily="34" charset="0"/>
                <a:cs typeface="Arial" panose="020B0604020202020204" pitchFamily="34" charset="0"/>
              </a:defRPr>
            </a:lvl1pPr>
          </a:lstStyle>
          <a:p>
            <a:pPr>
              <a:spcAft>
                <a:spcPts val="1000"/>
              </a:spcAft>
              <a:buClr>
                <a:srgbClr val="235A8B"/>
              </a:buClr>
            </a:pPr>
            <a:r>
              <a:rPr lang="en-GB" sz="1800" b="0" dirty="0">
                <a:solidFill>
                  <a:schemeClr val="tx1"/>
                </a:solidFill>
              </a:rPr>
              <a:t>Effectively passes through the blood-brain barrier </a:t>
            </a:r>
            <a:r>
              <a:rPr lang="en-GB" sz="1800" b="0" i="1" dirty="0">
                <a:solidFill>
                  <a:schemeClr val="tx1"/>
                </a:solidFill>
              </a:rPr>
              <a:t>in vivo</a:t>
            </a:r>
            <a:r>
              <a:rPr lang="en-GB" sz="1800" b="0" dirty="0">
                <a:solidFill>
                  <a:schemeClr val="tx1"/>
                </a:solidFill>
              </a:rPr>
              <a:t> with extended CSF to plasma half-life (</a:t>
            </a:r>
            <a:r>
              <a:rPr lang="en-GB" sz="1800" b="0" dirty="0" err="1">
                <a:solidFill>
                  <a:schemeClr val="tx1"/>
                </a:solidFill>
              </a:rPr>
              <a:t>s.c.</a:t>
            </a:r>
            <a:r>
              <a:rPr lang="en-GB" sz="1800" b="0" dirty="0">
                <a:solidFill>
                  <a:schemeClr val="tx1"/>
                </a:solidFill>
              </a:rPr>
              <a:t> administration) </a:t>
            </a:r>
          </a:p>
          <a:p>
            <a:pPr>
              <a:spcAft>
                <a:spcPts val="1000"/>
              </a:spcAft>
              <a:buClr>
                <a:srgbClr val="235A8B"/>
              </a:buClr>
            </a:pPr>
            <a:r>
              <a:rPr lang="en-GB" sz="1800" b="0" i="1" dirty="0">
                <a:solidFill>
                  <a:schemeClr val="tx1"/>
                </a:solidFill>
              </a:rPr>
              <a:t>In vivo </a:t>
            </a:r>
            <a:r>
              <a:rPr lang="en-GB" sz="1800" b="0" dirty="0">
                <a:solidFill>
                  <a:schemeClr val="tx1"/>
                </a:solidFill>
              </a:rPr>
              <a:t>evidence of target modulation and effect on motor functions in an ⍺-synuclein-based animal model</a:t>
            </a:r>
          </a:p>
        </p:txBody>
      </p:sp>
      <p:sp>
        <p:nvSpPr>
          <p:cNvPr id="30" name="Title 1">
            <a:extLst>
              <a:ext uri="{FF2B5EF4-FFF2-40B4-BE49-F238E27FC236}">
                <a16:creationId xmlns:a16="http://schemas.microsoft.com/office/drawing/2014/main" id="{5981D43B-AE82-B086-B942-B3050D4D0029}"/>
              </a:ext>
            </a:extLst>
          </p:cNvPr>
          <p:cNvSpPr>
            <a:spLocks noGrp="1"/>
          </p:cNvSpPr>
          <p:nvPr>
            <p:ph type="title"/>
          </p:nvPr>
        </p:nvSpPr>
        <p:spPr/>
        <p:txBody>
          <a:bodyPr>
            <a:noAutofit/>
          </a:bodyPr>
          <a:lstStyle/>
          <a:p>
            <a:r>
              <a:rPr lang="en-GB" sz="3000" dirty="0">
                <a:solidFill>
                  <a:srgbClr val="190B83"/>
                </a:solidFill>
                <a:latin typeface="Arial Bold"/>
              </a:rPr>
              <a:t>HER-096 is a perfect drug candidate for Parkinson’s disease</a:t>
            </a:r>
          </a:p>
        </p:txBody>
      </p:sp>
      <p:grpSp>
        <p:nvGrpSpPr>
          <p:cNvPr id="14" name="Group 13">
            <a:extLst>
              <a:ext uri="{FF2B5EF4-FFF2-40B4-BE49-F238E27FC236}">
                <a16:creationId xmlns:a16="http://schemas.microsoft.com/office/drawing/2014/main" id="{DC14E849-BDA8-2B07-A660-9FDEA4B575C7}"/>
              </a:ext>
            </a:extLst>
          </p:cNvPr>
          <p:cNvGrpSpPr/>
          <p:nvPr/>
        </p:nvGrpSpPr>
        <p:grpSpPr>
          <a:xfrm>
            <a:off x="10012535" y="1340238"/>
            <a:ext cx="1924526" cy="4023962"/>
            <a:chOff x="10092303" y="1277796"/>
            <a:chExt cx="1924526" cy="4023962"/>
          </a:xfrm>
        </p:grpSpPr>
        <p:sp>
          <p:nvSpPr>
            <p:cNvPr id="28" name="TextBox 27">
              <a:extLst>
                <a:ext uri="{FF2B5EF4-FFF2-40B4-BE49-F238E27FC236}">
                  <a16:creationId xmlns:a16="http://schemas.microsoft.com/office/drawing/2014/main" id="{38811D90-335B-2488-9DAA-A5A0D73B3388}"/>
                </a:ext>
              </a:extLst>
            </p:cNvPr>
            <p:cNvSpPr txBox="1"/>
            <p:nvPr/>
          </p:nvSpPr>
          <p:spPr>
            <a:xfrm>
              <a:off x="10378945" y="4963204"/>
              <a:ext cx="1637884" cy="338554"/>
            </a:xfrm>
            <a:prstGeom prst="rect">
              <a:avLst/>
            </a:prstGeom>
            <a:noFill/>
          </p:spPr>
          <p:txBody>
            <a:bodyPr wrap="none" rtlCol="0">
              <a:spAutoFit/>
            </a:bodyPr>
            <a:lstStyle/>
            <a:p>
              <a:r>
                <a:rPr lang="en-GB" sz="1600">
                  <a:solidFill>
                    <a:schemeClr val="tx1">
                      <a:lumMod val="65000"/>
                      <a:lumOff val="35000"/>
                    </a:schemeClr>
                  </a:solidFill>
                  <a:latin typeface="Arial Nova" panose="020B0504020202020204" pitchFamily="34" charset="0"/>
                </a:rPr>
                <a:t>CDNF PROTEIN</a:t>
              </a:r>
            </a:p>
          </p:txBody>
        </p:sp>
        <p:sp>
          <p:nvSpPr>
            <p:cNvPr id="29" name="TextBox 28">
              <a:extLst>
                <a:ext uri="{FF2B5EF4-FFF2-40B4-BE49-F238E27FC236}">
                  <a16:creationId xmlns:a16="http://schemas.microsoft.com/office/drawing/2014/main" id="{2C7198AB-AA92-3571-66DD-BB7456C13871}"/>
                </a:ext>
              </a:extLst>
            </p:cNvPr>
            <p:cNvSpPr txBox="1"/>
            <p:nvPr/>
          </p:nvSpPr>
          <p:spPr>
            <a:xfrm>
              <a:off x="10605319" y="1277796"/>
              <a:ext cx="1023357" cy="338554"/>
            </a:xfrm>
            <a:prstGeom prst="rect">
              <a:avLst/>
            </a:prstGeom>
            <a:noFill/>
          </p:spPr>
          <p:txBody>
            <a:bodyPr wrap="none" rtlCol="0">
              <a:spAutoFit/>
            </a:bodyPr>
            <a:lstStyle/>
            <a:p>
              <a:r>
                <a:rPr lang="en-GB" sz="1600" b="1">
                  <a:solidFill>
                    <a:srgbClr val="4E89C6"/>
                  </a:solidFill>
                  <a:latin typeface="Arial Nova" panose="020B0504020202020204" pitchFamily="34" charset="0"/>
                </a:rPr>
                <a:t>HER-096</a:t>
              </a:r>
            </a:p>
          </p:txBody>
        </p:sp>
        <p:pic>
          <p:nvPicPr>
            <p:cNvPr id="3" name="Picture 2">
              <a:extLst>
                <a:ext uri="{FF2B5EF4-FFF2-40B4-BE49-F238E27FC236}">
                  <a16:creationId xmlns:a16="http://schemas.microsoft.com/office/drawing/2014/main" id="{81473E52-A70D-72EB-D4F4-24070CAEE47C}"/>
                </a:ext>
              </a:extLst>
            </p:cNvPr>
            <p:cNvPicPr>
              <a:picLocks noChangeAspect="1"/>
            </p:cNvPicPr>
            <p:nvPr/>
          </p:nvPicPr>
          <p:blipFill>
            <a:blip r:embed="rId3"/>
            <a:stretch>
              <a:fillRect/>
            </a:stretch>
          </p:blipFill>
          <p:spPr>
            <a:xfrm rot="5620067" flipH="1">
              <a:off x="9701099" y="2830295"/>
              <a:ext cx="2777005" cy="1782127"/>
            </a:xfrm>
            <a:prstGeom prst="rect">
              <a:avLst/>
            </a:prstGeom>
          </p:spPr>
        </p:pic>
        <p:pic>
          <p:nvPicPr>
            <p:cNvPr id="4" name="Picture 3">
              <a:extLst>
                <a:ext uri="{FF2B5EF4-FFF2-40B4-BE49-F238E27FC236}">
                  <a16:creationId xmlns:a16="http://schemas.microsoft.com/office/drawing/2014/main" id="{820ABEDB-C0ED-3799-AF35-C7914E8A45EA}"/>
                </a:ext>
              </a:extLst>
            </p:cNvPr>
            <p:cNvPicPr>
              <a:picLocks noChangeAspect="1"/>
            </p:cNvPicPr>
            <p:nvPr/>
          </p:nvPicPr>
          <p:blipFill rotWithShape="1">
            <a:blip r:embed="rId4"/>
            <a:srcRect l="16502" t="4147" r="10803" b="11799"/>
            <a:stretch/>
          </p:blipFill>
          <p:spPr>
            <a:xfrm>
              <a:off x="10826514" y="1560447"/>
              <a:ext cx="616462" cy="430505"/>
            </a:xfrm>
            <a:prstGeom prst="rect">
              <a:avLst/>
            </a:prstGeom>
          </p:spPr>
        </p:pic>
        <p:sp>
          <p:nvSpPr>
            <p:cNvPr id="10" name="Freeform 9">
              <a:extLst>
                <a:ext uri="{FF2B5EF4-FFF2-40B4-BE49-F238E27FC236}">
                  <a16:creationId xmlns:a16="http://schemas.microsoft.com/office/drawing/2014/main" id="{77829A72-F30E-13F4-1D80-05C0EDFB3C2E}"/>
                </a:ext>
              </a:extLst>
            </p:cNvPr>
            <p:cNvSpPr/>
            <p:nvPr/>
          </p:nvSpPr>
          <p:spPr bwMode="auto">
            <a:xfrm>
              <a:off x="10653470" y="1990952"/>
              <a:ext cx="481275" cy="673205"/>
            </a:xfrm>
            <a:custGeom>
              <a:avLst/>
              <a:gdLst>
                <a:gd name="connsiteX0" fmla="*/ 0 w 484450"/>
                <a:gd name="connsiteY0" fmla="*/ 193781 h 193781"/>
                <a:gd name="connsiteX1" fmla="*/ 18167 w 484450"/>
                <a:gd name="connsiteY1" fmla="*/ 157447 h 193781"/>
                <a:gd name="connsiteX2" fmla="*/ 48445 w 484450"/>
                <a:gd name="connsiteY2" fmla="*/ 102946 h 193781"/>
                <a:gd name="connsiteX3" fmla="*/ 84779 w 484450"/>
                <a:gd name="connsiteY3" fmla="*/ 78724 h 193781"/>
                <a:gd name="connsiteX4" fmla="*/ 102946 w 484450"/>
                <a:gd name="connsiteY4" fmla="*/ 72668 h 193781"/>
                <a:gd name="connsiteX5" fmla="*/ 139280 w 484450"/>
                <a:gd name="connsiteY5" fmla="*/ 48446 h 193781"/>
                <a:gd name="connsiteX6" fmla="*/ 175613 w 484450"/>
                <a:gd name="connsiteY6" fmla="*/ 36334 h 193781"/>
                <a:gd name="connsiteX7" fmla="*/ 248281 w 484450"/>
                <a:gd name="connsiteY7" fmla="*/ 24223 h 193781"/>
                <a:gd name="connsiteX8" fmla="*/ 272503 w 484450"/>
                <a:gd name="connsiteY8" fmla="*/ 18167 h 193781"/>
                <a:gd name="connsiteX9" fmla="*/ 429950 w 484450"/>
                <a:gd name="connsiteY9" fmla="*/ 6056 h 193781"/>
                <a:gd name="connsiteX10" fmla="*/ 484450 w 484450"/>
                <a:gd name="connsiteY10" fmla="*/ 1 h 193781"/>
                <a:gd name="connsiteX0" fmla="*/ 0 w 497150"/>
                <a:gd name="connsiteY0" fmla="*/ 416030 h 416030"/>
                <a:gd name="connsiteX1" fmla="*/ 18167 w 497150"/>
                <a:gd name="connsiteY1" fmla="*/ 379696 h 416030"/>
                <a:gd name="connsiteX2" fmla="*/ 48445 w 497150"/>
                <a:gd name="connsiteY2" fmla="*/ 325195 h 416030"/>
                <a:gd name="connsiteX3" fmla="*/ 84779 w 497150"/>
                <a:gd name="connsiteY3" fmla="*/ 300973 h 416030"/>
                <a:gd name="connsiteX4" fmla="*/ 102946 w 497150"/>
                <a:gd name="connsiteY4" fmla="*/ 294917 h 416030"/>
                <a:gd name="connsiteX5" fmla="*/ 139280 w 497150"/>
                <a:gd name="connsiteY5" fmla="*/ 270695 h 416030"/>
                <a:gd name="connsiteX6" fmla="*/ 175613 w 497150"/>
                <a:gd name="connsiteY6" fmla="*/ 258583 h 416030"/>
                <a:gd name="connsiteX7" fmla="*/ 248281 w 497150"/>
                <a:gd name="connsiteY7" fmla="*/ 246472 h 416030"/>
                <a:gd name="connsiteX8" fmla="*/ 272503 w 497150"/>
                <a:gd name="connsiteY8" fmla="*/ 240416 h 416030"/>
                <a:gd name="connsiteX9" fmla="*/ 429950 w 497150"/>
                <a:gd name="connsiteY9" fmla="*/ 228305 h 416030"/>
                <a:gd name="connsiteX10" fmla="*/ 497150 w 497150"/>
                <a:gd name="connsiteY10" fmla="*/ 0 h 416030"/>
                <a:gd name="connsiteX0" fmla="*/ 0 w 522550"/>
                <a:gd name="connsiteY0" fmla="*/ 612880 h 612880"/>
                <a:gd name="connsiteX1" fmla="*/ 43567 w 522550"/>
                <a:gd name="connsiteY1" fmla="*/ 379696 h 612880"/>
                <a:gd name="connsiteX2" fmla="*/ 73845 w 522550"/>
                <a:gd name="connsiteY2" fmla="*/ 325195 h 612880"/>
                <a:gd name="connsiteX3" fmla="*/ 110179 w 522550"/>
                <a:gd name="connsiteY3" fmla="*/ 300973 h 612880"/>
                <a:gd name="connsiteX4" fmla="*/ 128346 w 522550"/>
                <a:gd name="connsiteY4" fmla="*/ 294917 h 612880"/>
                <a:gd name="connsiteX5" fmla="*/ 164680 w 522550"/>
                <a:gd name="connsiteY5" fmla="*/ 270695 h 612880"/>
                <a:gd name="connsiteX6" fmla="*/ 201013 w 522550"/>
                <a:gd name="connsiteY6" fmla="*/ 258583 h 612880"/>
                <a:gd name="connsiteX7" fmla="*/ 273681 w 522550"/>
                <a:gd name="connsiteY7" fmla="*/ 246472 h 612880"/>
                <a:gd name="connsiteX8" fmla="*/ 297903 w 522550"/>
                <a:gd name="connsiteY8" fmla="*/ 240416 h 612880"/>
                <a:gd name="connsiteX9" fmla="*/ 455350 w 522550"/>
                <a:gd name="connsiteY9" fmla="*/ 228305 h 612880"/>
                <a:gd name="connsiteX10" fmla="*/ 522550 w 522550"/>
                <a:gd name="connsiteY10" fmla="*/ 0 h 612880"/>
                <a:gd name="connsiteX0" fmla="*/ 0 w 522550"/>
                <a:gd name="connsiteY0" fmla="*/ 612880 h 612880"/>
                <a:gd name="connsiteX1" fmla="*/ 43567 w 522550"/>
                <a:gd name="connsiteY1" fmla="*/ 379696 h 612880"/>
                <a:gd name="connsiteX2" fmla="*/ 73845 w 522550"/>
                <a:gd name="connsiteY2" fmla="*/ 325195 h 612880"/>
                <a:gd name="connsiteX3" fmla="*/ 110179 w 522550"/>
                <a:gd name="connsiteY3" fmla="*/ 300973 h 612880"/>
                <a:gd name="connsiteX4" fmla="*/ 128346 w 522550"/>
                <a:gd name="connsiteY4" fmla="*/ 294917 h 612880"/>
                <a:gd name="connsiteX5" fmla="*/ 164680 w 522550"/>
                <a:gd name="connsiteY5" fmla="*/ 270695 h 612880"/>
                <a:gd name="connsiteX6" fmla="*/ 201013 w 522550"/>
                <a:gd name="connsiteY6" fmla="*/ 258583 h 612880"/>
                <a:gd name="connsiteX7" fmla="*/ 273681 w 522550"/>
                <a:gd name="connsiteY7" fmla="*/ 246472 h 612880"/>
                <a:gd name="connsiteX8" fmla="*/ 455350 w 522550"/>
                <a:gd name="connsiteY8" fmla="*/ 228305 h 612880"/>
                <a:gd name="connsiteX9" fmla="*/ 522550 w 522550"/>
                <a:gd name="connsiteY9" fmla="*/ 0 h 612880"/>
                <a:gd name="connsiteX0" fmla="*/ 0 w 522550"/>
                <a:gd name="connsiteY0" fmla="*/ 612880 h 612880"/>
                <a:gd name="connsiteX1" fmla="*/ 43567 w 522550"/>
                <a:gd name="connsiteY1" fmla="*/ 379696 h 612880"/>
                <a:gd name="connsiteX2" fmla="*/ 73845 w 522550"/>
                <a:gd name="connsiteY2" fmla="*/ 325195 h 612880"/>
                <a:gd name="connsiteX3" fmla="*/ 110179 w 522550"/>
                <a:gd name="connsiteY3" fmla="*/ 300973 h 612880"/>
                <a:gd name="connsiteX4" fmla="*/ 128346 w 522550"/>
                <a:gd name="connsiteY4" fmla="*/ 294917 h 612880"/>
                <a:gd name="connsiteX5" fmla="*/ 164680 w 522550"/>
                <a:gd name="connsiteY5" fmla="*/ 270695 h 612880"/>
                <a:gd name="connsiteX6" fmla="*/ 201013 w 522550"/>
                <a:gd name="connsiteY6" fmla="*/ 258583 h 612880"/>
                <a:gd name="connsiteX7" fmla="*/ 455350 w 522550"/>
                <a:gd name="connsiteY7" fmla="*/ 228305 h 612880"/>
                <a:gd name="connsiteX8" fmla="*/ 522550 w 522550"/>
                <a:gd name="connsiteY8" fmla="*/ 0 h 612880"/>
                <a:gd name="connsiteX0" fmla="*/ 0 w 522550"/>
                <a:gd name="connsiteY0" fmla="*/ 612880 h 612880"/>
                <a:gd name="connsiteX1" fmla="*/ 43567 w 522550"/>
                <a:gd name="connsiteY1" fmla="*/ 379696 h 612880"/>
                <a:gd name="connsiteX2" fmla="*/ 73845 w 522550"/>
                <a:gd name="connsiteY2" fmla="*/ 325195 h 612880"/>
                <a:gd name="connsiteX3" fmla="*/ 110179 w 522550"/>
                <a:gd name="connsiteY3" fmla="*/ 300973 h 612880"/>
                <a:gd name="connsiteX4" fmla="*/ 164680 w 522550"/>
                <a:gd name="connsiteY4" fmla="*/ 270695 h 612880"/>
                <a:gd name="connsiteX5" fmla="*/ 201013 w 522550"/>
                <a:gd name="connsiteY5" fmla="*/ 258583 h 612880"/>
                <a:gd name="connsiteX6" fmla="*/ 455350 w 522550"/>
                <a:gd name="connsiteY6" fmla="*/ 228305 h 612880"/>
                <a:gd name="connsiteX7" fmla="*/ 522550 w 522550"/>
                <a:gd name="connsiteY7" fmla="*/ 0 h 612880"/>
                <a:gd name="connsiteX0" fmla="*/ 0 w 522550"/>
                <a:gd name="connsiteY0" fmla="*/ 612880 h 612880"/>
                <a:gd name="connsiteX1" fmla="*/ 43567 w 522550"/>
                <a:gd name="connsiteY1" fmla="*/ 379696 h 612880"/>
                <a:gd name="connsiteX2" fmla="*/ 73845 w 522550"/>
                <a:gd name="connsiteY2" fmla="*/ 325195 h 612880"/>
                <a:gd name="connsiteX3" fmla="*/ 110179 w 522550"/>
                <a:gd name="connsiteY3" fmla="*/ 300973 h 612880"/>
                <a:gd name="connsiteX4" fmla="*/ 201013 w 522550"/>
                <a:gd name="connsiteY4" fmla="*/ 258583 h 612880"/>
                <a:gd name="connsiteX5" fmla="*/ 455350 w 522550"/>
                <a:gd name="connsiteY5" fmla="*/ 228305 h 612880"/>
                <a:gd name="connsiteX6" fmla="*/ 522550 w 522550"/>
                <a:gd name="connsiteY6" fmla="*/ 0 h 612880"/>
                <a:gd name="connsiteX0" fmla="*/ 0 w 522550"/>
                <a:gd name="connsiteY0" fmla="*/ 612880 h 612880"/>
                <a:gd name="connsiteX1" fmla="*/ 43567 w 522550"/>
                <a:gd name="connsiteY1" fmla="*/ 379696 h 612880"/>
                <a:gd name="connsiteX2" fmla="*/ 73845 w 522550"/>
                <a:gd name="connsiteY2" fmla="*/ 325195 h 612880"/>
                <a:gd name="connsiteX3" fmla="*/ 201013 w 522550"/>
                <a:gd name="connsiteY3" fmla="*/ 258583 h 612880"/>
                <a:gd name="connsiteX4" fmla="*/ 455350 w 522550"/>
                <a:gd name="connsiteY4" fmla="*/ 228305 h 612880"/>
                <a:gd name="connsiteX5" fmla="*/ 522550 w 522550"/>
                <a:gd name="connsiteY5" fmla="*/ 0 h 612880"/>
                <a:gd name="connsiteX0" fmla="*/ 0 w 522550"/>
                <a:gd name="connsiteY0" fmla="*/ 612880 h 612880"/>
                <a:gd name="connsiteX1" fmla="*/ 43567 w 522550"/>
                <a:gd name="connsiteY1" fmla="*/ 379696 h 612880"/>
                <a:gd name="connsiteX2" fmla="*/ 201013 w 522550"/>
                <a:gd name="connsiteY2" fmla="*/ 258583 h 612880"/>
                <a:gd name="connsiteX3" fmla="*/ 455350 w 522550"/>
                <a:gd name="connsiteY3" fmla="*/ 228305 h 612880"/>
                <a:gd name="connsiteX4" fmla="*/ 522550 w 522550"/>
                <a:gd name="connsiteY4" fmla="*/ 0 h 612880"/>
                <a:gd name="connsiteX0" fmla="*/ 0 w 522550"/>
                <a:gd name="connsiteY0" fmla="*/ 612880 h 612880"/>
                <a:gd name="connsiteX1" fmla="*/ 43567 w 522550"/>
                <a:gd name="connsiteY1" fmla="*/ 379696 h 612880"/>
                <a:gd name="connsiteX2" fmla="*/ 201013 w 522550"/>
                <a:gd name="connsiteY2" fmla="*/ 258583 h 612880"/>
                <a:gd name="connsiteX3" fmla="*/ 426775 w 522550"/>
                <a:gd name="connsiteY3" fmla="*/ 206080 h 612880"/>
                <a:gd name="connsiteX4" fmla="*/ 522550 w 522550"/>
                <a:gd name="connsiteY4" fmla="*/ 0 h 612880"/>
                <a:gd name="connsiteX0" fmla="*/ 0 w 522550"/>
                <a:gd name="connsiteY0" fmla="*/ 612880 h 612880"/>
                <a:gd name="connsiteX1" fmla="*/ 43567 w 522550"/>
                <a:gd name="connsiteY1" fmla="*/ 379696 h 612880"/>
                <a:gd name="connsiteX2" fmla="*/ 207363 w 522550"/>
                <a:gd name="connsiteY2" fmla="*/ 274458 h 612880"/>
                <a:gd name="connsiteX3" fmla="*/ 426775 w 522550"/>
                <a:gd name="connsiteY3" fmla="*/ 206080 h 612880"/>
                <a:gd name="connsiteX4" fmla="*/ 522550 w 522550"/>
                <a:gd name="connsiteY4" fmla="*/ 0 h 612880"/>
                <a:gd name="connsiteX0" fmla="*/ 13856 w 488781"/>
                <a:gd name="connsiteY0" fmla="*/ 619230 h 619230"/>
                <a:gd name="connsiteX1" fmla="*/ 9798 w 488781"/>
                <a:gd name="connsiteY1" fmla="*/ 379696 h 619230"/>
                <a:gd name="connsiteX2" fmla="*/ 173594 w 488781"/>
                <a:gd name="connsiteY2" fmla="*/ 274458 h 619230"/>
                <a:gd name="connsiteX3" fmla="*/ 393006 w 488781"/>
                <a:gd name="connsiteY3" fmla="*/ 206080 h 619230"/>
                <a:gd name="connsiteX4" fmla="*/ 488781 w 488781"/>
                <a:gd name="connsiteY4" fmla="*/ 0 h 619230"/>
                <a:gd name="connsiteX0" fmla="*/ 0 w 474925"/>
                <a:gd name="connsiteY0" fmla="*/ 619230 h 619230"/>
                <a:gd name="connsiteX1" fmla="*/ 27692 w 474925"/>
                <a:gd name="connsiteY1" fmla="*/ 379696 h 619230"/>
                <a:gd name="connsiteX2" fmla="*/ 159738 w 474925"/>
                <a:gd name="connsiteY2" fmla="*/ 274458 h 619230"/>
                <a:gd name="connsiteX3" fmla="*/ 379150 w 474925"/>
                <a:gd name="connsiteY3" fmla="*/ 206080 h 619230"/>
                <a:gd name="connsiteX4" fmla="*/ 474925 w 474925"/>
                <a:gd name="connsiteY4" fmla="*/ 0 h 619230"/>
                <a:gd name="connsiteX0" fmla="*/ 0 w 474925"/>
                <a:gd name="connsiteY0" fmla="*/ 619230 h 619230"/>
                <a:gd name="connsiteX1" fmla="*/ 27692 w 474925"/>
                <a:gd name="connsiteY1" fmla="*/ 379696 h 619230"/>
                <a:gd name="connsiteX2" fmla="*/ 169263 w 474925"/>
                <a:gd name="connsiteY2" fmla="*/ 277633 h 619230"/>
                <a:gd name="connsiteX3" fmla="*/ 379150 w 474925"/>
                <a:gd name="connsiteY3" fmla="*/ 206080 h 619230"/>
                <a:gd name="connsiteX4" fmla="*/ 474925 w 474925"/>
                <a:gd name="connsiteY4" fmla="*/ 0 h 619230"/>
                <a:gd name="connsiteX0" fmla="*/ 0 w 474925"/>
                <a:gd name="connsiteY0" fmla="*/ 619230 h 619230"/>
                <a:gd name="connsiteX1" fmla="*/ 27692 w 474925"/>
                <a:gd name="connsiteY1" fmla="*/ 379696 h 619230"/>
                <a:gd name="connsiteX2" fmla="*/ 169263 w 474925"/>
                <a:gd name="connsiteY2" fmla="*/ 277633 h 619230"/>
                <a:gd name="connsiteX3" fmla="*/ 379150 w 474925"/>
                <a:gd name="connsiteY3" fmla="*/ 206080 h 619230"/>
                <a:gd name="connsiteX4" fmla="*/ 474925 w 474925"/>
                <a:gd name="connsiteY4" fmla="*/ 0 h 619230"/>
                <a:gd name="connsiteX0" fmla="*/ 0 w 474925"/>
                <a:gd name="connsiteY0" fmla="*/ 619230 h 619230"/>
                <a:gd name="connsiteX1" fmla="*/ 27692 w 474925"/>
                <a:gd name="connsiteY1" fmla="*/ 379696 h 619230"/>
                <a:gd name="connsiteX2" fmla="*/ 169263 w 474925"/>
                <a:gd name="connsiteY2" fmla="*/ 277633 h 619230"/>
                <a:gd name="connsiteX3" fmla="*/ 379150 w 474925"/>
                <a:gd name="connsiteY3" fmla="*/ 206080 h 619230"/>
                <a:gd name="connsiteX4" fmla="*/ 474925 w 474925"/>
                <a:gd name="connsiteY4" fmla="*/ 0 h 619230"/>
                <a:gd name="connsiteX0" fmla="*/ 0 w 481275"/>
                <a:gd name="connsiteY0" fmla="*/ 673205 h 673205"/>
                <a:gd name="connsiteX1" fmla="*/ 27692 w 481275"/>
                <a:gd name="connsiteY1" fmla="*/ 433671 h 673205"/>
                <a:gd name="connsiteX2" fmla="*/ 169263 w 481275"/>
                <a:gd name="connsiteY2" fmla="*/ 331608 h 673205"/>
                <a:gd name="connsiteX3" fmla="*/ 379150 w 481275"/>
                <a:gd name="connsiteY3" fmla="*/ 260055 h 673205"/>
                <a:gd name="connsiteX4" fmla="*/ 481275 w 481275"/>
                <a:gd name="connsiteY4" fmla="*/ 0 h 673205"/>
                <a:gd name="connsiteX0" fmla="*/ 0 w 481275"/>
                <a:gd name="connsiteY0" fmla="*/ 673205 h 673205"/>
                <a:gd name="connsiteX1" fmla="*/ 27692 w 481275"/>
                <a:gd name="connsiteY1" fmla="*/ 433671 h 673205"/>
                <a:gd name="connsiteX2" fmla="*/ 169263 w 481275"/>
                <a:gd name="connsiteY2" fmla="*/ 331608 h 673205"/>
                <a:gd name="connsiteX3" fmla="*/ 388675 w 481275"/>
                <a:gd name="connsiteY3" fmla="*/ 241005 h 673205"/>
                <a:gd name="connsiteX4" fmla="*/ 481275 w 481275"/>
                <a:gd name="connsiteY4" fmla="*/ 0 h 673205"/>
                <a:gd name="connsiteX0" fmla="*/ 0 w 481275"/>
                <a:gd name="connsiteY0" fmla="*/ 673205 h 673205"/>
                <a:gd name="connsiteX1" fmla="*/ 27692 w 481275"/>
                <a:gd name="connsiteY1" fmla="*/ 433671 h 673205"/>
                <a:gd name="connsiteX2" fmla="*/ 169263 w 481275"/>
                <a:gd name="connsiteY2" fmla="*/ 331608 h 673205"/>
                <a:gd name="connsiteX3" fmla="*/ 388675 w 481275"/>
                <a:gd name="connsiteY3" fmla="*/ 241005 h 673205"/>
                <a:gd name="connsiteX4" fmla="*/ 481275 w 481275"/>
                <a:gd name="connsiteY4" fmla="*/ 0 h 673205"/>
                <a:gd name="connsiteX0" fmla="*/ 0 w 481275"/>
                <a:gd name="connsiteY0" fmla="*/ 673205 h 673205"/>
                <a:gd name="connsiteX1" fmla="*/ 27692 w 481275"/>
                <a:gd name="connsiteY1" fmla="*/ 433671 h 673205"/>
                <a:gd name="connsiteX2" fmla="*/ 169263 w 481275"/>
                <a:gd name="connsiteY2" fmla="*/ 331608 h 673205"/>
                <a:gd name="connsiteX3" fmla="*/ 388675 w 481275"/>
                <a:gd name="connsiteY3" fmla="*/ 241005 h 673205"/>
                <a:gd name="connsiteX4" fmla="*/ 481275 w 481275"/>
                <a:gd name="connsiteY4" fmla="*/ 0 h 673205"/>
                <a:gd name="connsiteX0" fmla="*/ 0 w 481275"/>
                <a:gd name="connsiteY0" fmla="*/ 673205 h 673205"/>
                <a:gd name="connsiteX1" fmla="*/ 27692 w 481275"/>
                <a:gd name="connsiteY1" fmla="*/ 433671 h 673205"/>
                <a:gd name="connsiteX2" fmla="*/ 169263 w 481275"/>
                <a:gd name="connsiteY2" fmla="*/ 331608 h 673205"/>
                <a:gd name="connsiteX3" fmla="*/ 388675 w 481275"/>
                <a:gd name="connsiteY3" fmla="*/ 241005 h 673205"/>
                <a:gd name="connsiteX4" fmla="*/ 481275 w 481275"/>
                <a:gd name="connsiteY4" fmla="*/ 0 h 673205"/>
                <a:gd name="connsiteX0" fmla="*/ 0 w 481275"/>
                <a:gd name="connsiteY0" fmla="*/ 673205 h 673205"/>
                <a:gd name="connsiteX1" fmla="*/ 27692 w 481275"/>
                <a:gd name="connsiteY1" fmla="*/ 433671 h 673205"/>
                <a:gd name="connsiteX2" fmla="*/ 169263 w 481275"/>
                <a:gd name="connsiteY2" fmla="*/ 331608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169263 w 481275"/>
                <a:gd name="connsiteY2" fmla="*/ 331608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169263 w 481275"/>
                <a:gd name="connsiteY2" fmla="*/ 331608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226413 w 481275"/>
                <a:gd name="connsiteY2" fmla="*/ 322083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226413 w 481275"/>
                <a:gd name="connsiteY2" fmla="*/ 322083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226413 w 481275"/>
                <a:gd name="connsiteY2" fmla="*/ 322083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245463 w 481275"/>
                <a:gd name="connsiteY2" fmla="*/ 322083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245463 w 481275"/>
                <a:gd name="connsiteY2" fmla="*/ 322083 h 673205"/>
                <a:gd name="connsiteX3" fmla="*/ 388675 w 481275"/>
                <a:gd name="connsiteY3" fmla="*/ 241005 h 673205"/>
                <a:gd name="connsiteX4" fmla="*/ 481275 w 481275"/>
                <a:gd name="connsiteY4" fmla="*/ 0 h 673205"/>
                <a:gd name="connsiteX0" fmla="*/ 0 w 481275"/>
                <a:gd name="connsiteY0" fmla="*/ 673205 h 673205"/>
                <a:gd name="connsiteX1" fmla="*/ 53092 w 481275"/>
                <a:gd name="connsiteY1" fmla="*/ 411446 h 673205"/>
                <a:gd name="connsiteX2" fmla="*/ 245463 w 481275"/>
                <a:gd name="connsiteY2" fmla="*/ 322083 h 673205"/>
                <a:gd name="connsiteX3" fmla="*/ 407725 w 481275"/>
                <a:gd name="connsiteY3" fmla="*/ 247355 h 673205"/>
                <a:gd name="connsiteX4" fmla="*/ 481275 w 481275"/>
                <a:gd name="connsiteY4" fmla="*/ 0 h 673205"/>
                <a:gd name="connsiteX0" fmla="*/ 0 w 481275"/>
                <a:gd name="connsiteY0" fmla="*/ 673205 h 673205"/>
                <a:gd name="connsiteX1" fmla="*/ 53092 w 481275"/>
                <a:gd name="connsiteY1" fmla="*/ 411446 h 673205"/>
                <a:gd name="connsiteX2" fmla="*/ 245463 w 481275"/>
                <a:gd name="connsiteY2" fmla="*/ 322083 h 673205"/>
                <a:gd name="connsiteX3" fmla="*/ 407725 w 481275"/>
                <a:gd name="connsiteY3" fmla="*/ 247355 h 673205"/>
                <a:gd name="connsiteX4" fmla="*/ 481275 w 481275"/>
                <a:gd name="connsiteY4" fmla="*/ 0 h 673205"/>
                <a:gd name="connsiteX0" fmla="*/ 0 w 481275"/>
                <a:gd name="connsiteY0" fmla="*/ 673205 h 673205"/>
                <a:gd name="connsiteX1" fmla="*/ 53092 w 481275"/>
                <a:gd name="connsiteY1" fmla="*/ 411446 h 673205"/>
                <a:gd name="connsiteX2" fmla="*/ 245463 w 481275"/>
                <a:gd name="connsiteY2" fmla="*/ 322083 h 673205"/>
                <a:gd name="connsiteX3" fmla="*/ 407725 w 481275"/>
                <a:gd name="connsiteY3" fmla="*/ 247355 h 673205"/>
                <a:gd name="connsiteX4" fmla="*/ 481275 w 481275"/>
                <a:gd name="connsiteY4" fmla="*/ 0 h 673205"/>
                <a:gd name="connsiteX0" fmla="*/ 0 w 481275"/>
                <a:gd name="connsiteY0" fmla="*/ 673205 h 673205"/>
                <a:gd name="connsiteX1" fmla="*/ 53092 w 481275"/>
                <a:gd name="connsiteY1" fmla="*/ 411446 h 673205"/>
                <a:gd name="connsiteX2" fmla="*/ 245463 w 481275"/>
                <a:gd name="connsiteY2" fmla="*/ 322083 h 673205"/>
                <a:gd name="connsiteX3" fmla="*/ 407725 w 481275"/>
                <a:gd name="connsiteY3" fmla="*/ 247355 h 673205"/>
                <a:gd name="connsiteX4" fmla="*/ 481275 w 481275"/>
                <a:gd name="connsiteY4" fmla="*/ 0 h 673205"/>
                <a:gd name="connsiteX0" fmla="*/ 0 w 481275"/>
                <a:gd name="connsiteY0" fmla="*/ 673205 h 673205"/>
                <a:gd name="connsiteX1" fmla="*/ 53092 w 481275"/>
                <a:gd name="connsiteY1" fmla="*/ 411446 h 673205"/>
                <a:gd name="connsiteX2" fmla="*/ 245463 w 481275"/>
                <a:gd name="connsiteY2" fmla="*/ 322083 h 673205"/>
                <a:gd name="connsiteX3" fmla="*/ 407725 w 481275"/>
                <a:gd name="connsiteY3" fmla="*/ 247355 h 673205"/>
                <a:gd name="connsiteX4" fmla="*/ 481275 w 481275"/>
                <a:gd name="connsiteY4" fmla="*/ 0 h 673205"/>
                <a:gd name="connsiteX0" fmla="*/ 0 w 481275"/>
                <a:gd name="connsiteY0" fmla="*/ 673205 h 673205"/>
                <a:gd name="connsiteX1" fmla="*/ 53092 w 481275"/>
                <a:gd name="connsiteY1" fmla="*/ 411446 h 673205"/>
                <a:gd name="connsiteX2" fmla="*/ 254988 w 481275"/>
                <a:gd name="connsiteY2" fmla="*/ 325258 h 673205"/>
                <a:gd name="connsiteX3" fmla="*/ 407725 w 481275"/>
                <a:gd name="connsiteY3" fmla="*/ 247355 h 673205"/>
                <a:gd name="connsiteX4" fmla="*/ 481275 w 481275"/>
                <a:gd name="connsiteY4" fmla="*/ 0 h 673205"/>
                <a:gd name="connsiteX0" fmla="*/ 0 w 481275"/>
                <a:gd name="connsiteY0" fmla="*/ 673205 h 673205"/>
                <a:gd name="connsiteX1" fmla="*/ 53092 w 481275"/>
                <a:gd name="connsiteY1" fmla="*/ 411446 h 673205"/>
                <a:gd name="connsiteX2" fmla="*/ 254988 w 481275"/>
                <a:gd name="connsiteY2" fmla="*/ 325258 h 673205"/>
                <a:gd name="connsiteX3" fmla="*/ 407725 w 481275"/>
                <a:gd name="connsiteY3" fmla="*/ 247355 h 673205"/>
                <a:gd name="connsiteX4" fmla="*/ 481275 w 481275"/>
                <a:gd name="connsiteY4" fmla="*/ 0 h 673205"/>
                <a:gd name="connsiteX0" fmla="*/ 0 w 481275"/>
                <a:gd name="connsiteY0" fmla="*/ 673205 h 673205"/>
                <a:gd name="connsiteX1" fmla="*/ 77917 w 481275"/>
                <a:gd name="connsiteY1" fmla="*/ 419721 h 673205"/>
                <a:gd name="connsiteX2" fmla="*/ 254988 w 481275"/>
                <a:gd name="connsiteY2" fmla="*/ 325258 h 673205"/>
                <a:gd name="connsiteX3" fmla="*/ 407725 w 481275"/>
                <a:gd name="connsiteY3" fmla="*/ 247355 h 673205"/>
                <a:gd name="connsiteX4" fmla="*/ 481275 w 481275"/>
                <a:gd name="connsiteY4" fmla="*/ 0 h 67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5" h="673205">
                  <a:moveTo>
                    <a:pt x="0" y="673205"/>
                  </a:moveTo>
                  <a:cubicBezTo>
                    <a:pt x="6056" y="661094"/>
                    <a:pt x="35419" y="477712"/>
                    <a:pt x="77917" y="419721"/>
                  </a:cubicBezTo>
                  <a:cubicBezTo>
                    <a:pt x="120415" y="361730"/>
                    <a:pt x="200020" y="353986"/>
                    <a:pt x="254988" y="325258"/>
                  </a:cubicBezTo>
                  <a:cubicBezTo>
                    <a:pt x="309956" y="296530"/>
                    <a:pt x="350961" y="299977"/>
                    <a:pt x="407725" y="247355"/>
                  </a:cubicBezTo>
                  <a:cubicBezTo>
                    <a:pt x="474048" y="196600"/>
                    <a:pt x="458946" y="0"/>
                    <a:pt x="481275" y="0"/>
                  </a:cubicBezTo>
                </a:path>
              </a:pathLst>
            </a:custGeom>
            <a:noFill/>
            <a:ln w="25400" cap="flat" cmpd="sng" algn="ctr">
              <a:solidFill>
                <a:schemeClr val="tx1">
                  <a:lumMod val="65000"/>
                  <a:lumOff val="35000"/>
                </a:schemeClr>
              </a:solidFill>
              <a:prstDash val="sys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TextBox 11">
              <a:extLst>
                <a:ext uri="{FF2B5EF4-FFF2-40B4-BE49-F238E27FC236}">
                  <a16:creationId xmlns:a16="http://schemas.microsoft.com/office/drawing/2014/main" id="{F3D931BF-4D3B-723D-1949-63162C2ABD0C}"/>
                </a:ext>
              </a:extLst>
            </p:cNvPr>
            <p:cNvSpPr txBox="1"/>
            <p:nvPr/>
          </p:nvSpPr>
          <p:spPr>
            <a:xfrm>
              <a:off x="10092303" y="3080637"/>
              <a:ext cx="607859" cy="430887"/>
            </a:xfrm>
            <a:prstGeom prst="rect">
              <a:avLst/>
            </a:prstGeom>
            <a:noFill/>
          </p:spPr>
          <p:txBody>
            <a:bodyPr wrap="none" rtlCol="0">
              <a:spAutoFit/>
            </a:bodyPr>
            <a:lstStyle/>
            <a:p>
              <a:pPr algn="ctr"/>
              <a:r>
                <a:rPr lang="en-GB" sz="1100" b="1">
                  <a:solidFill>
                    <a:srgbClr val="4E89C6"/>
                  </a:solidFill>
                  <a:latin typeface="Arial Narrow" panose="020B0604020202020204" pitchFamily="34" charset="0"/>
                  <a:cs typeface="Arial Narrow" panose="020B0604020202020204" pitchFamily="34" charset="0"/>
                </a:rPr>
                <a:t>ACTIVE</a:t>
              </a:r>
              <a:br>
                <a:rPr lang="en-GB" sz="1100" b="1">
                  <a:solidFill>
                    <a:srgbClr val="4E89C6"/>
                  </a:solidFill>
                  <a:latin typeface="Arial Narrow" panose="020B0604020202020204" pitchFamily="34" charset="0"/>
                  <a:cs typeface="Arial Narrow" panose="020B0604020202020204" pitchFamily="34" charset="0"/>
                </a:rPr>
              </a:br>
              <a:r>
                <a:rPr lang="en-GB" sz="1100" b="1">
                  <a:solidFill>
                    <a:srgbClr val="4E89C6"/>
                  </a:solidFill>
                  <a:latin typeface="Arial Narrow" panose="020B0604020202020204" pitchFamily="34" charset="0"/>
                  <a:cs typeface="Arial Narrow" panose="020B0604020202020204" pitchFamily="34" charset="0"/>
                </a:rPr>
                <a:t>SITE</a:t>
              </a:r>
            </a:p>
          </p:txBody>
        </p:sp>
        <p:sp>
          <p:nvSpPr>
            <p:cNvPr id="13" name="TextBox 12">
              <a:extLst>
                <a:ext uri="{FF2B5EF4-FFF2-40B4-BE49-F238E27FC236}">
                  <a16:creationId xmlns:a16="http://schemas.microsoft.com/office/drawing/2014/main" id="{A07F8D6E-36D1-8A86-C041-92AA51162698}"/>
                </a:ext>
              </a:extLst>
            </p:cNvPr>
            <p:cNvSpPr txBox="1"/>
            <p:nvPr/>
          </p:nvSpPr>
          <p:spPr>
            <a:xfrm>
              <a:off x="10915969" y="2228802"/>
              <a:ext cx="1011815" cy="261610"/>
            </a:xfrm>
            <a:prstGeom prst="rect">
              <a:avLst/>
            </a:prstGeom>
            <a:noFill/>
          </p:spPr>
          <p:txBody>
            <a:bodyPr wrap="none" rtlCol="0">
              <a:spAutoFit/>
            </a:bodyPr>
            <a:lstStyle/>
            <a:p>
              <a:pPr algn="ctr"/>
              <a:r>
                <a:rPr lang="en-GB" sz="1100" b="1">
                  <a:solidFill>
                    <a:schemeClr val="tx1">
                      <a:lumMod val="65000"/>
                      <a:lumOff val="35000"/>
                    </a:schemeClr>
                  </a:solidFill>
                  <a:latin typeface="Arial Narrow" panose="020B0604020202020204" pitchFamily="34" charset="0"/>
                  <a:cs typeface="Arial Narrow" panose="020B0604020202020204" pitchFamily="34" charset="0"/>
                </a:rPr>
                <a:t>OPTIMIZATION</a:t>
              </a:r>
            </a:p>
          </p:txBody>
        </p:sp>
      </p:grpSp>
      <p:sp>
        <p:nvSpPr>
          <p:cNvPr id="2" name="Rounded Rectangle 1">
            <a:extLst>
              <a:ext uri="{FF2B5EF4-FFF2-40B4-BE49-F238E27FC236}">
                <a16:creationId xmlns:a16="http://schemas.microsoft.com/office/drawing/2014/main" id="{E83E4631-6A50-BA9B-7691-26BEDB8194BA}"/>
              </a:ext>
            </a:extLst>
          </p:cNvPr>
          <p:cNvSpPr/>
          <p:nvPr/>
        </p:nvSpPr>
        <p:spPr bwMode="auto">
          <a:xfrm>
            <a:off x="399280" y="4481659"/>
            <a:ext cx="9441136" cy="1479484"/>
          </a:xfrm>
          <a:prstGeom prst="roundRect">
            <a:avLst/>
          </a:prstGeom>
          <a:solidFill>
            <a:srgbClr val="BFD0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spcBef>
                <a:spcPct val="0"/>
              </a:spcBef>
              <a:spcAft>
                <a:spcPts val="1600"/>
              </a:spcAft>
              <a:buClr>
                <a:srgbClr val="1C4A9B"/>
              </a:buClr>
            </a:pPr>
            <a:endParaRPr lang="en-GB" sz="1800" b="1" kern="1200">
              <a:solidFill>
                <a:schemeClr val="tx1"/>
              </a:solidFill>
            </a:endParaRPr>
          </a:p>
        </p:txBody>
      </p:sp>
      <p:sp>
        <p:nvSpPr>
          <p:cNvPr id="5" name="TextBox 4">
            <a:extLst>
              <a:ext uri="{FF2B5EF4-FFF2-40B4-BE49-F238E27FC236}">
                <a16:creationId xmlns:a16="http://schemas.microsoft.com/office/drawing/2014/main" id="{F11E7F5B-9CB5-A631-8E91-34CC6F0A2823}"/>
              </a:ext>
            </a:extLst>
          </p:cNvPr>
          <p:cNvSpPr txBox="1"/>
          <p:nvPr/>
        </p:nvSpPr>
        <p:spPr bwMode="auto">
          <a:xfrm>
            <a:off x="561121" y="4778770"/>
            <a:ext cx="160813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r>
              <a:rPr lang="en-GB" sz="1800" b="1" dirty="0">
                <a:solidFill>
                  <a:srgbClr val="190B83"/>
                </a:solidFill>
                <a:latin typeface="+mn-lt"/>
                <a:cs typeface="Arial" panose="020B0604020202020204" pitchFamily="34" charset="0"/>
              </a:rPr>
              <a:t>Progressing</a:t>
            </a:r>
            <a:br>
              <a:rPr lang="en-GB" sz="1800" b="1" dirty="0">
                <a:solidFill>
                  <a:srgbClr val="190B83"/>
                </a:solidFill>
                <a:latin typeface="+mn-lt"/>
                <a:cs typeface="Arial" panose="020B0604020202020204" pitchFamily="34" charset="0"/>
              </a:rPr>
            </a:br>
            <a:r>
              <a:rPr lang="en-GB" sz="1800" b="1" dirty="0">
                <a:solidFill>
                  <a:srgbClr val="190B83"/>
                </a:solidFill>
                <a:latin typeface="+mn-lt"/>
                <a:cs typeface="Arial" panose="020B0604020202020204" pitchFamily="34" charset="0"/>
              </a:rPr>
              <a:t>in clinical </a:t>
            </a:r>
          </a:p>
          <a:p>
            <a:r>
              <a:rPr lang="en-GB" sz="1800" b="1" dirty="0">
                <a:solidFill>
                  <a:srgbClr val="190B83"/>
                </a:solidFill>
                <a:latin typeface="+mn-lt"/>
                <a:cs typeface="Arial" panose="020B0604020202020204" pitchFamily="34" charset="0"/>
              </a:rPr>
              <a:t>development</a:t>
            </a:r>
            <a:endParaRPr lang="en-GB" sz="1200" dirty="0">
              <a:solidFill>
                <a:srgbClr val="190B83"/>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C316C4C-9863-8D81-2ED2-0A3447AF652D}"/>
              </a:ext>
            </a:extLst>
          </p:cNvPr>
          <p:cNvSpPr txBox="1"/>
          <p:nvPr/>
        </p:nvSpPr>
        <p:spPr bwMode="auto">
          <a:xfrm>
            <a:off x="2161800" y="4571115"/>
            <a:ext cx="7594736" cy="1328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defPPr>
              <a:defRPr lang="en-US"/>
            </a:defPPr>
            <a:lvl1pPr marL="285750" indent="-285750" defTabSz="914400">
              <a:spcAft>
                <a:spcPts val="600"/>
              </a:spcAft>
              <a:buFont typeface="Arial" panose="020B0604020202020204" pitchFamily="34" charset="0"/>
              <a:buChar char="•"/>
              <a:defRPr sz="1600" b="1">
                <a:solidFill>
                  <a:schemeClr val="tx2"/>
                </a:solidFill>
                <a:latin typeface="Arial" panose="020B0604020202020204" pitchFamily="34" charset="0"/>
                <a:cs typeface="Arial" panose="020B0604020202020204" pitchFamily="34" charset="0"/>
              </a:defRPr>
            </a:lvl1pPr>
          </a:lstStyle>
          <a:p>
            <a:pPr>
              <a:spcAft>
                <a:spcPts val="1000"/>
              </a:spcAft>
              <a:buClr>
                <a:srgbClr val="235A8B"/>
              </a:buClr>
            </a:pPr>
            <a:r>
              <a:rPr lang="en-GB" sz="1800" b="0" dirty="0">
                <a:solidFill>
                  <a:schemeClr val="tx1"/>
                </a:solidFill>
              </a:rPr>
              <a:t>Preclinical toxicology studies (GLP) completed (rats, dogs) – no signs of systemic toxicity</a:t>
            </a:r>
          </a:p>
          <a:p>
            <a:pPr>
              <a:spcAft>
                <a:spcPts val="1000"/>
              </a:spcAft>
              <a:buClr>
                <a:srgbClr val="235A8B"/>
              </a:buClr>
            </a:pPr>
            <a:r>
              <a:rPr lang="en-GB" sz="1800" b="0" dirty="0">
                <a:solidFill>
                  <a:schemeClr val="tx1"/>
                </a:solidFill>
              </a:rPr>
              <a:t>Phase 1a started in April 2023, read-out expected in Q4 2023 (safety, blood-brain barrier penetration)</a:t>
            </a:r>
          </a:p>
        </p:txBody>
      </p:sp>
    </p:spTree>
    <p:extLst>
      <p:ext uri="{BB962C8B-B14F-4D97-AF65-F5344CB8AC3E}">
        <p14:creationId xmlns:p14="http://schemas.microsoft.com/office/powerpoint/2010/main" val="1186201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FC0564-F667-6343-A66F-AA2BA39DEAD3}"/>
              </a:ext>
            </a:extLst>
          </p:cNvPr>
          <p:cNvSpPr>
            <a:spLocks noGrp="1"/>
          </p:cNvSpPr>
          <p:nvPr>
            <p:ph type="title"/>
          </p:nvPr>
        </p:nvSpPr>
        <p:spPr>
          <a:xfrm>
            <a:off x="395888" y="143251"/>
            <a:ext cx="11562314" cy="1002147"/>
          </a:xfrm>
        </p:spPr>
        <p:txBody>
          <a:bodyPr>
            <a:noAutofit/>
          </a:bodyPr>
          <a:lstStyle/>
          <a:p>
            <a:r>
              <a:rPr lang="en-FI" sz="2800" dirty="0">
                <a:solidFill>
                  <a:srgbClr val="190B83"/>
                </a:solidFill>
              </a:rPr>
              <a:t>Subcutaneous administration of HER-096: Efficient brain penetration</a:t>
            </a:r>
          </a:p>
        </p:txBody>
      </p:sp>
      <p:sp>
        <p:nvSpPr>
          <p:cNvPr id="8" name="Rectangle 230">
            <a:extLst>
              <a:ext uri="{FF2B5EF4-FFF2-40B4-BE49-F238E27FC236}">
                <a16:creationId xmlns:a16="http://schemas.microsoft.com/office/drawing/2014/main" id="{0E51558E-1A69-F549-B336-D38BD9E81DF8}"/>
              </a:ext>
            </a:extLst>
          </p:cNvPr>
          <p:cNvSpPr/>
          <p:nvPr/>
        </p:nvSpPr>
        <p:spPr>
          <a:xfrm>
            <a:off x="5159896" y="5403270"/>
            <a:ext cx="6918852" cy="600164"/>
          </a:xfrm>
          <a:prstGeom prst="rect">
            <a:avLst/>
          </a:prstGeom>
          <a:noFill/>
          <a:ln w="9525">
            <a:solidFill>
              <a:srgbClr val="091F7E"/>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r>
              <a:rPr lang="en-US" sz="900" b="1" dirty="0">
                <a:solidFill>
                  <a:schemeClr val="tx1">
                    <a:lumMod val="75000"/>
                    <a:lumOff val="25000"/>
                  </a:schemeClr>
                </a:solidFill>
                <a:latin typeface="Arial Narrow" panose="020B0604020202020204" pitchFamily="34" charset="0"/>
                <a:cs typeface="Arial Narrow" panose="020B0604020202020204" pitchFamily="34" charset="0"/>
              </a:rPr>
              <a:t>STUDY SETUP: </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Male Sprague-Dawley rats with </a:t>
            </a:r>
            <a:r>
              <a:rPr lang="en-US" sz="900" dirty="0" err="1">
                <a:solidFill>
                  <a:schemeClr val="tx1">
                    <a:lumMod val="75000"/>
                    <a:lumOff val="25000"/>
                  </a:schemeClr>
                </a:solidFill>
                <a:latin typeface="Arial Narrow" panose="020B0604020202020204" pitchFamily="34" charset="0"/>
                <a:cs typeface="Arial Narrow" panose="020B0604020202020204" pitchFamily="34" charset="0"/>
              </a:rPr>
              <a:t>microdialysis</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 probes placed in the striatum and jugular vein were subcutaneously injected with 5 mg/kg HER-096 and </a:t>
            </a:r>
            <a:r>
              <a:rPr lang="en-US" sz="900" dirty="0" err="1">
                <a:solidFill>
                  <a:schemeClr val="tx1">
                    <a:lumMod val="75000"/>
                    <a:lumOff val="25000"/>
                  </a:schemeClr>
                </a:solidFill>
                <a:latin typeface="Arial Narrow" panose="020B0604020202020204" pitchFamily="34" charset="0"/>
                <a:cs typeface="Arial Narrow" panose="020B0604020202020204" pitchFamily="34" charset="0"/>
              </a:rPr>
              <a:t>microdialysate</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 samples were collected for 5 h at 30 min intervals. The concentration of unbound compound was detected by LC-MS/MS and the values normalized by recovery efficiency of the </a:t>
            </a:r>
            <a:r>
              <a:rPr lang="en-US" sz="900" dirty="0" err="1">
                <a:solidFill>
                  <a:schemeClr val="tx1">
                    <a:lumMod val="75000"/>
                    <a:lumOff val="25000"/>
                  </a:schemeClr>
                </a:solidFill>
                <a:latin typeface="Arial Narrow" panose="020B0604020202020204" pitchFamily="34" charset="0"/>
                <a:cs typeface="Arial Narrow" panose="020B0604020202020204" pitchFamily="34" charset="0"/>
              </a:rPr>
              <a:t>microdialysis</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 filter determined by</a:t>
            </a:r>
            <a:r>
              <a:rPr lang="en-US" sz="900" i="1" dirty="0">
                <a:solidFill>
                  <a:schemeClr val="tx1">
                    <a:lumMod val="75000"/>
                    <a:lumOff val="25000"/>
                  </a:schemeClr>
                </a:solidFill>
                <a:latin typeface="Arial Narrow" panose="020B0604020202020204" pitchFamily="34" charset="0"/>
                <a:cs typeface="Arial Narrow" panose="020B0604020202020204" pitchFamily="34" charset="0"/>
              </a:rPr>
              <a:t> in vitro </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experiments. n=4. </a:t>
            </a:r>
            <a:r>
              <a:rPr lang="en-US" sz="900" dirty="0" err="1">
                <a:solidFill>
                  <a:schemeClr val="tx1">
                    <a:lumMod val="75000"/>
                    <a:lumOff val="25000"/>
                  </a:schemeClr>
                </a:solidFill>
                <a:latin typeface="Arial Narrow" panose="020B0604020202020204" pitchFamily="34" charset="0"/>
                <a:cs typeface="Arial Narrow" panose="020B0604020202020204" pitchFamily="34" charset="0"/>
              </a:rPr>
              <a:t>Kp,uu,brain</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 = brain-to-plasma ratio of </a:t>
            </a:r>
            <a:r>
              <a:rPr lang="en-US" sz="900" u="sng" dirty="0">
                <a:solidFill>
                  <a:schemeClr val="tx1">
                    <a:lumMod val="75000"/>
                    <a:lumOff val="25000"/>
                  </a:schemeClr>
                </a:solidFill>
                <a:latin typeface="Arial Narrow" panose="020B0604020202020204" pitchFamily="34" charset="0"/>
                <a:cs typeface="Arial Narrow" panose="020B0604020202020204" pitchFamily="34" charset="0"/>
              </a:rPr>
              <a:t>unbound compound</a:t>
            </a:r>
            <a:r>
              <a:rPr lang="en-US" sz="900" dirty="0">
                <a:solidFill>
                  <a:schemeClr val="tx1">
                    <a:lumMod val="75000"/>
                    <a:lumOff val="25000"/>
                  </a:schemeClr>
                </a:solidFill>
                <a:latin typeface="Arial Narrow" panose="020B0604020202020204" pitchFamily="34" charset="0"/>
                <a:cs typeface="Arial Narrow" panose="020B0604020202020204" pitchFamily="34" charset="0"/>
              </a:rPr>
              <a:t>.</a:t>
            </a:r>
          </a:p>
        </p:txBody>
      </p:sp>
      <p:sp>
        <p:nvSpPr>
          <p:cNvPr id="14" name="Rectangle 13">
            <a:extLst>
              <a:ext uri="{FF2B5EF4-FFF2-40B4-BE49-F238E27FC236}">
                <a16:creationId xmlns:a16="http://schemas.microsoft.com/office/drawing/2014/main" id="{EB0D926B-83AC-9440-A15A-CFEA7E0F7564}"/>
              </a:ext>
            </a:extLst>
          </p:cNvPr>
          <p:cNvSpPr/>
          <p:nvPr/>
        </p:nvSpPr>
        <p:spPr bwMode="auto">
          <a:xfrm>
            <a:off x="1439336" y="1354679"/>
            <a:ext cx="9475419" cy="317021"/>
          </a:xfrm>
          <a:prstGeom prst="rect">
            <a:avLst/>
          </a:prstGeom>
          <a:solidFill>
            <a:srgbClr val="CBE4F8"/>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ts val="200"/>
              </a:spcBef>
              <a:spcAft>
                <a:spcPts val="200"/>
              </a:spcAft>
            </a:pPr>
            <a:r>
              <a:rPr lang="en-US" sz="1800" b="1" dirty="0">
                <a:solidFill>
                  <a:srgbClr val="005DBC"/>
                </a:solidFill>
                <a:latin typeface="Arial" panose="020B0604020202020204" pitchFamily="34" charset="0"/>
                <a:cs typeface="Arial" panose="020B0604020202020204" pitchFamily="34" charset="0"/>
              </a:rPr>
              <a:t>DUAL (BRAIN AND PLASMA) MICRODIALYSIS STUDY IN RATS</a:t>
            </a:r>
            <a:endParaRPr lang="en-US" sz="1800" dirty="0">
              <a:solidFill>
                <a:schemeClr val="tx1">
                  <a:lumMod val="75000"/>
                  <a:lumOff val="25000"/>
                </a:schemeClr>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F23E0D27-63C9-094B-88B9-209C285C2625}"/>
              </a:ext>
            </a:extLst>
          </p:cNvPr>
          <p:cNvSpPr txBox="1"/>
          <p:nvPr/>
        </p:nvSpPr>
        <p:spPr bwMode="auto">
          <a:xfrm>
            <a:off x="2824141" y="5403270"/>
            <a:ext cx="2223239" cy="600164"/>
          </a:xfrm>
          <a:prstGeom prst="rect">
            <a:avLst/>
          </a:prstGeom>
          <a:noFill/>
          <a:ln w="9525">
            <a:solidFill>
              <a:srgbClr val="091F7E"/>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eaLnBrk="0" hangingPunct="0"/>
            <a:r>
              <a:rPr lang="fi-FI" sz="1100" dirty="0"/>
              <a:t>Plasma </a:t>
            </a:r>
            <a:r>
              <a:rPr lang="fi-FI" sz="1100" dirty="0" err="1"/>
              <a:t>C</a:t>
            </a:r>
            <a:r>
              <a:rPr lang="fi-FI" sz="1100" baseline="-25000" dirty="0" err="1"/>
              <a:t>max</a:t>
            </a:r>
            <a:r>
              <a:rPr lang="fi-FI" sz="1100" dirty="0"/>
              <a:t> = 1637 </a:t>
            </a:r>
            <a:r>
              <a:rPr lang="fi-FI" sz="1100" dirty="0" err="1"/>
              <a:t>ng</a:t>
            </a:r>
            <a:r>
              <a:rPr lang="fi-FI" sz="1100" dirty="0"/>
              <a:t>/ml</a:t>
            </a:r>
          </a:p>
          <a:p>
            <a:pPr eaLnBrk="0" hangingPunct="0"/>
            <a:r>
              <a:rPr lang="fi-FI" sz="1100" dirty="0"/>
              <a:t>Plasma AUC</a:t>
            </a:r>
            <a:r>
              <a:rPr lang="fi-FI" sz="1100" baseline="-25000" dirty="0"/>
              <a:t>(0-inf)</a:t>
            </a:r>
            <a:r>
              <a:rPr lang="fi-FI" sz="1100" dirty="0"/>
              <a:t> = 2450 </a:t>
            </a:r>
            <a:r>
              <a:rPr lang="fi-FI" sz="1100" dirty="0" err="1"/>
              <a:t>ng</a:t>
            </a:r>
            <a:r>
              <a:rPr lang="fi-FI" sz="1100" dirty="0"/>
              <a:t>/ml*h</a:t>
            </a:r>
          </a:p>
          <a:p>
            <a:pPr eaLnBrk="0" hangingPunct="0"/>
            <a:r>
              <a:rPr lang="fi-FI" sz="1100" dirty="0"/>
              <a:t>Plasma T</a:t>
            </a:r>
            <a:r>
              <a:rPr lang="fi-FI" sz="1100" baseline="-25000" dirty="0"/>
              <a:t>1/2 </a:t>
            </a:r>
            <a:r>
              <a:rPr lang="fi-FI" sz="1100" dirty="0"/>
              <a:t>= 0.5 h</a:t>
            </a:r>
          </a:p>
        </p:txBody>
      </p:sp>
      <p:sp>
        <p:nvSpPr>
          <p:cNvPr id="20" name="TextBox 19">
            <a:extLst>
              <a:ext uri="{FF2B5EF4-FFF2-40B4-BE49-F238E27FC236}">
                <a16:creationId xmlns:a16="http://schemas.microsoft.com/office/drawing/2014/main" id="{05897392-DC37-234E-A760-D66DD8B84BBF}"/>
              </a:ext>
            </a:extLst>
          </p:cNvPr>
          <p:cNvSpPr txBox="1"/>
          <p:nvPr/>
        </p:nvSpPr>
        <p:spPr bwMode="auto">
          <a:xfrm>
            <a:off x="119336" y="5403270"/>
            <a:ext cx="2592288" cy="600164"/>
          </a:xfrm>
          <a:prstGeom prst="rect">
            <a:avLst/>
          </a:prstGeom>
          <a:noFill/>
          <a:ln w="9525">
            <a:solidFill>
              <a:srgbClr val="091F7E"/>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eaLnBrk="0" hangingPunct="0"/>
            <a:r>
              <a:rPr lang="fi-FI" sz="1100" dirty="0"/>
              <a:t>Brain ISF </a:t>
            </a:r>
            <a:r>
              <a:rPr lang="fi-FI" sz="1100" dirty="0" err="1"/>
              <a:t>C</a:t>
            </a:r>
            <a:r>
              <a:rPr lang="fi-FI" sz="1100" baseline="-25000" dirty="0" err="1"/>
              <a:t>max</a:t>
            </a:r>
            <a:r>
              <a:rPr lang="fi-FI" sz="1100" dirty="0"/>
              <a:t> = 185 </a:t>
            </a:r>
            <a:r>
              <a:rPr lang="fi-FI" sz="1100" dirty="0" err="1"/>
              <a:t>ng</a:t>
            </a:r>
            <a:r>
              <a:rPr lang="fi-FI" sz="1100" dirty="0"/>
              <a:t>/ml (&gt; 180 </a:t>
            </a:r>
            <a:r>
              <a:rPr lang="fi-FI" sz="1100" dirty="0" err="1"/>
              <a:t>nM</a:t>
            </a:r>
            <a:r>
              <a:rPr lang="fi-FI" sz="1100" dirty="0"/>
              <a:t>)</a:t>
            </a:r>
          </a:p>
          <a:p>
            <a:pPr eaLnBrk="0" hangingPunct="0"/>
            <a:r>
              <a:rPr lang="fi-FI" sz="1100" dirty="0"/>
              <a:t>Brain ISF AUC</a:t>
            </a:r>
            <a:r>
              <a:rPr lang="fi-FI" sz="1100" baseline="-25000" dirty="0"/>
              <a:t>(0-inf) </a:t>
            </a:r>
            <a:r>
              <a:rPr lang="fi-FI" sz="1100" dirty="0"/>
              <a:t>= 529 </a:t>
            </a:r>
            <a:r>
              <a:rPr lang="fi-FI" sz="1100" dirty="0" err="1"/>
              <a:t>ng</a:t>
            </a:r>
            <a:r>
              <a:rPr lang="fi-FI" sz="1100" dirty="0"/>
              <a:t>/ml*h</a:t>
            </a:r>
          </a:p>
          <a:p>
            <a:pPr eaLnBrk="0" hangingPunct="0"/>
            <a:r>
              <a:rPr lang="fi-FI" sz="1100" dirty="0"/>
              <a:t>Brain ISF T</a:t>
            </a:r>
            <a:r>
              <a:rPr lang="fi-FI" sz="1100" baseline="-25000" dirty="0"/>
              <a:t>1/2</a:t>
            </a:r>
            <a:r>
              <a:rPr lang="fi-FI" sz="1100" dirty="0"/>
              <a:t> = 1.3 h</a:t>
            </a:r>
            <a:endParaRPr lang="en-FI" sz="1100" dirty="0"/>
          </a:p>
        </p:txBody>
      </p:sp>
      <p:grpSp>
        <p:nvGrpSpPr>
          <p:cNvPr id="9" name="Group 8">
            <a:extLst>
              <a:ext uri="{FF2B5EF4-FFF2-40B4-BE49-F238E27FC236}">
                <a16:creationId xmlns:a16="http://schemas.microsoft.com/office/drawing/2014/main" id="{F03D25D5-E2CD-452C-AD86-39220954E99A}"/>
              </a:ext>
            </a:extLst>
          </p:cNvPr>
          <p:cNvGrpSpPr/>
          <p:nvPr/>
        </p:nvGrpSpPr>
        <p:grpSpPr>
          <a:xfrm>
            <a:off x="1406438" y="1628800"/>
            <a:ext cx="9508317" cy="3869103"/>
            <a:chOff x="1406438" y="1768288"/>
            <a:chExt cx="9508317" cy="3869103"/>
          </a:xfrm>
        </p:grpSpPr>
        <p:sp>
          <p:nvSpPr>
            <p:cNvPr id="6" name="TextBox 5">
              <a:extLst>
                <a:ext uri="{FF2B5EF4-FFF2-40B4-BE49-F238E27FC236}">
                  <a16:creationId xmlns:a16="http://schemas.microsoft.com/office/drawing/2014/main" id="{85DCFE11-7BE4-C23D-498C-C25122C53506}"/>
                </a:ext>
              </a:extLst>
            </p:cNvPr>
            <p:cNvSpPr txBox="1"/>
            <p:nvPr/>
          </p:nvSpPr>
          <p:spPr>
            <a:xfrm>
              <a:off x="9015216" y="2973642"/>
              <a:ext cx="1899539" cy="600164"/>
            </a:xfrm>
            <a:prstGeom prst="rect">
              <a:avLst/>
            </a:prstGeom>
            <a:noFill/>
          </p:spPr>
          <p:txBody>
            <a:bodyPr wrap="square" rtlCol="0">
              <a:spAutoFit/>
            </a:bodyPr>
            <a:lstStyle/>
            <a:p>
              <a:pPr>
                <a:spcAft>
                  <a:spcPts val="600"/>
                </a:spcAft>
              </a:pPr>
              <a:r>
                <a:rPr lang="en-FI" sz="1400" dirty="0"/>
                <a:t>Plasma T</a:t>
              </a:r>
              <a:r>
                <a:rPr lang="en-FI" sz="1400" baseline="-25000" dirty="0"/>
                <a:t>1/2</a:t>
              </a:r>
              <a:r>
                <a:rPr lang="en-FI" sz="1400" dirty="0"/>
                <a:t> = 0.5 h</a:t>
              </a:r>
            </a:p>
            <a:p>
              <a:pPr>
                <a:spcAft>
                  <a:spcPts val="600"/>
                </a:spcAft>
              </a:pPr>
              <a:r>
                <a:rPr lang="en-FI" sz="1400" dirty="0"/>
                <a:t>Brain ISF T</a:t>
              </a:r>
              <a:r>
                <a:rPr lang="en-FI" sz="1400" baseline="-25000" dirty="0"/>
                <a:t>1/2</a:t>
              </a:r>
              <a:r>
                <a:rPr lang="en-FI" sz="1400" dirty="0"/>
                <a:t> = 1.3 h</a:t>
              </a:r>
            </a:p>
          </p:txBody>
        </p:sp>
        <p:pic>
          <p:nvPicPr>
            <p:cNvPr id="7" name="Picture 6">
              <a:extLst>
                <a:ext uri="{FF2B5EF4-FFF2-40B4-BE49-F238E27FC236}">
                  <a16:creationId xmlns:a16="http://schemas.microsoft.com/office/drawing/2014/main" id="{67007FB8-0B88-7164-286C-85D3D2878F0F}"/>
                </a:ext>
              </a:extLst>
            </p:cNvPr>
            <p:cNvPicPr>
              <a:picLocks noChangeAspect="1"/>
            </p:cNvPicPr>
            <p:nvPr/>
          </p:nvPicPr>
          <p:blipFill>
            <a:blip r:embed="rId3"/>
            <a:stretch>
              <a:fillRect/>
            </a:stretch>
          </p:blipFill>
          <p:spPr>
            <a:xfrm>
              <a:off x="1406438" y="1768288"/>
              <a:ext cx="7470756" cy="3869103"/>
            </a:xfrm>
            <a:prstGeom prst="rect">
              <a:avLst/>
            </a:prstGeom>
          </p:spPr>
        </p:pic>
      </p:grpSp>
      <p:sp>
        <p:nvSpPr>
          <p:cNvPr id="2" name="TextBox 1">
            <a:extLst>
              <a:ext uri="{FF2B5EF4-FFF2-40B4-BE49-F238E27FC236}">
                <a16:creationId xmlns:a16="http://schemas.microsoft.com/office/drawing/2014/main" id="{9CE3FD2A-FC54-5ABF-59A8-3229306D1DED}"/>
              </a:ext>
            </a:extLst>
          </p:cNvPr>
          <p:cNvSpPr txBox="1"/>
          <p:nvPr/>
        </p:nvSpPr>
        <p:spPr bwMode="auto">
          <a:xfrm>
            <a:off x="3287688" y="3717032"/>
            <a:ext cx="1656184" cy="442035"/>
          </a:xfrm>
          <a:prstGeom prst="rect">
            <a:avLst/>
          </a:prstGeom>
          <a:solidFill>
            <a:srgbClr val="235A8B">
              <a:alpha val="50000"/>
            </a:srgb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rtlCol="0" anchor="t" anchorCtr="0" compatLnSpc="1">
            <a:prstTxWarp prst="textNoShape">
              <a:avLst/>
            </a:prstTxWarp>
            <a:spAutoFit/>
          </a:bodyPr>
          <a:lstStyle/>
          <a:p>
            <a:pPr algn="ctr" defTabSz="914400" eaLnBrk="0" hangingPunct="0"/>
            <a:r>
              <a:rPr lang="fi-FI" sz="12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HER-096 </a:t>
            </a:r>
            <a:r>
              <a:rPr lang="fi-FI" sz="1200" dirty="0" err="1">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therapeutic</a:t>
            </a:r>
            <a:r>
              <a:rPr lang="fi-FI" sz="12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 </a:t>
            </a:r>
          </a:p>
          <a:p>
            <a:pPr algn="ctr" defTabSz="914400" eaLnBrk="0" hangingPunct="0"/>
            <a:r>
              <a:rPr lang="fi-FI" sz="1200" dirty="0" err="1">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level</a:t>
            </a:r>
            <a:r>
              <a:rPr lang="fi-FI" sz="12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 &gt; ~1 </a:t>
            </a:r>
            <a:r>
              <a:rPr lang="fi-FI" sz="1200" dirty="0" err="1">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ng</a:t>
            </a:r>
            <a:r>
              <a:rPr lang="fi-FI" sz="12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/ml</a:t>
            </a:r>
          </a:p>
        </p:txBody>
      </p:sp>
    </p:spTree>
    <p:extLst>
      <p:ext uri="{BB962C8B-B14F-4D97-AF65-F5344CB8AC3E}">
        <p14:creationId xmlns:p14="http://schemas.microsoft.com/office/powerpoint/2010/main" val="1982305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3DCB8A-4DC4-A542-97E6-F455E228EF68}"/>
              </a:ext>
            </a:extLst>
          </p:cNvPr>
          <p:cNvSpPr>
            <a:spLocks noGrp="1"/>
          </p:cNvSpPr>
          <p:nvPr>
            <p:ph type="title"/>
          </p:nvPr>
        </p:nvSpPr>
        <p:spPr/>
        <p:txBody>
          <a:bodyPr>
            <a:noAutofit/>
          </a:bodyPr>
          <a:lstStyle/>
          <a:p>
            <a:r>
              <a:rPr lang="en-FI" sz="2600" dirty="0">
                <a:solidFill>
                  <a:srgbClr val="190B83"/>
                </a:solidFill>
              </a:rPr>
              <a:t>In vivo: ⍺-Synuclein-based aged mice model with progressive PD like pathology</a:t>
            </a:r>
          </a:p>
        </p:txBody>
      </p:sp>
      <p:pic>
        <p:nvPicPr>
          <p:cNvPr id="39" name="Picture 38">
            <a:extLst>
              <a:ext uri="{FF2B5EF4-FFF2-40B4-BE49-F238E27FC236}">
                <a16:creationId xmlns:a16="http://schemas.microsoft.com/office/drawing/2014/main" id="{F899BDD8-2E4A-2A45-B18E-6BEEF3CBA824}"/>
              </a:ext>
            </a:extLst>
          </p:cNvPr>
          <p:cNvPicPr>
            <a:picLocks noChangeAspect="1"/>
          </p:cNvPicPr>
          <p:nvPr/>
        </p:nvPicPr>
        <p:blipFill rotWithShape="1">
          <a:blip r:embed="rId2"/>
          <a:srcRect t="15020" b="7656"/>
          <a:stretch/>
        </p:blipFill>
        <p:spPr>
          <a:xfrm>
            <a:off x="8054830" y="1720059"/>
            <a:ext cx="3297754" cy="2053301"/>
          </a:xfrm>
          <a:prstGeom prst="rect">
            <a:avLst/>
          </a:prstGeom>
        </p:spPr>
      </p:pic>
      <p:grpSp>
        <p:nvGrpSpPr>
          <p:cNvPr id="8" name="Group 7">
            <a:extLst>
              <a:ext uri="{FF2B5EF4-FFF2-40B4-BE49-F238E27FC236}">
                <a16:creationId xmlns:a16="http://schemas.microsoft.com/office/drawing/2014/main" id="{8CAD2EBF-7EE2-EE2E-CEC5-37FC2B2E752C}"/>
              </a:ext>
            </a:extLst>
          </p:cNvPr>
          <p:cNvGrpSpPr/>
          <p:nvPr/>
        </p:nvGrpSpPr>
        <p:grpSpPr>
          <a:xfrm>
            <a:off x="3431704" y="4149080"/>
            <a:ext cx="5887666" cy="2088232"/>
            <a:chOff x="6112990" y="692697"/>
            <a:chExt cx="5887666" cy="2088232"/>
          </a:xfrm>
        </p:grpSpPr>
        <p:sp>
          <p:nvSpPr>
            <p:cNvPr id="4" name="Rectangle 3">
              <a:extLst>
                <a:ext uri="{FF2B5EF4-FFF2-40B4-BE49-F238E27FC236}">
                  <a16:creationId xmlns:a16="http://schemas.microsoft.com/office/drawing/2014/main" id="{44ACD2EA-7F39-7B4B-FC99-6338184BD74A}"/>
                </a:ext>
              </a:extLst>
            </p:cNvPr>
            <p:cNvSpPr/>
            <p:nvPr/>
          </p:nvSpPr>
          <p:spPr bwMode="auto">
            <a:xfrm>
              <a:off x="6233996" y="692697"/>
              <a:ext cx="5554897" cy="2088232"/>
            </a:xfrm>
            <a:prstGeom prst="rect">
              <a:avLst/>
            </a:prstGeom>
            <a:solidFill>
              <a:schemeClr val="bg1"/>
            </a:solidFill>
            <a:ln w="25400" cap="flat" cmpd="sng" algn="ctr">
              <a:solidFill>
                <a:srgbClr val="235A8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7" name="Straight Arrow Connector 16">
              <a:extLst>
                <a:ext uri="{FF2B5EF4-FFF2-40B4-BE49-F238E27FC236}">
                  <a16:creationId xmlns:a16="http://schemas.microsoft.com/office/drawing/2014/main" id="{C47FADC6-7447-E34B-BBC1-BD667E75B252}"/>
                </a:ext>
              </a:extLst>
            </p:cNvPr>
            <p:cNvCxnSpPr>
              <a:cxnSpLocks/>
            </p:cNvCxnSpPr>
            <p:nvPr/>
          </p:nvCxnSpPr>
          <p:spPr>
            <a:xfrm>
              <a:off x="6791708" y="1753551"/>
              <a:ext cx="45952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32">
              <a:extLst>
                <a:ext uri="{FF2B5EF4-FFF2-40B4-BE49-F238E27FC236}">
                  <a16:creationId xmlns:a16="http://schemas.microsoft.com/office/drawing/2014/main" id="{B0EE7D32-900D-664D-BAC2-57420941DE1A}"/>
                </a:ext>
              </a:extLst>
            </p:cNvPr>
            <p:cNvSpPr txBox="1"/>
            <p:nvPr/>
          </p:nvSpPr>
          <p:spPr>
            <a:xfrm>
              <a:off x="6946067" y="1832576"/>
              <a:ext cx="5054589" cy="30777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FI" dirty="0"/>
                <a:t>0           1      </a:t>
              </a:r>
              <a:r>
                <a:rPr lang="en-FI" sz="1200" dirty="0"/>
                <a:t>      </a:t>
              </a:r>
              <a:r>
                <a:rPr lang="en-FI" dirty="0"/>
                <a:t>2     </a:t>
              </a:r>
              <a:r>
                <a:rPr lang="en-FI" sz="1200" dirty="0"/>
                <a:t>       </a:t>
              </a:r>
              <a:r>
                <a:rPr lang="en-FI" dirty="0"/>
                <a:t>3      </a:t>
              </a:r>
              <a:r>
                <a:rPr lang="en-FI" sz="1200" dirty="0"/>
                <a:t>      </a:t>
              </a:r>
              <a:r>
                <a:rPr lang="en-FI" dirty="0"/>
                <a:t>4      </a:t>
              </a:r>
              <a:r>
                <a:rPr lang="en-FI" sz="1200" dirty="0"/>
                <a:t>      </a:t>
              </a:r>
              <a:r>
                <a:rPr lang="en-FI" dirty="0"/>
                <a:t>5    </a:t>
              </a:r>
              <a:r>
                <a:rPr lang="en-FI" sz="1200" dirty="0"/>
                <a:t>        </a:t>
              </a:r>
              <a:r>
                <a:rPr lang="en-FI" dirty="0"/>
                <a:t>6    weeks</a:t>
              </a:r>
            </a:p>
          </p:txBody>
        </p:sp>
        <p:cxnSp>
          <p:nvCxnSpPr>
            <p:cNvPr id="19" name="Straight Connector 18">
              <a:extLst>
                <a:ext uri="{FF2B5EF4-FFF2-40B4-BE49-F238E27FC236}">
                  <a16:creationId xmlns:a16="http://schemas.microsoft.com/office/drawing/2014/main" id="{785BF0B0-6A32-5945-BB4B-813C4A032D24}"/>
                </a:ext>
              </a:extLst>
            </p:cNvPr>
            <p:cNvCxnSpPr>
              <a:cxnSpLocks/>
            </p:cNvCxnSpPr>
            <p:nvPr/>
          </p:nvCxnSpPr>
          <p:spPr>
            <a:xfrm>
              <a:off x="7077132" y="1670687"/>
              <a:ext cx="0" cy="157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5F24FD1-C056-8C48-A119-FE5C307C632B}"/>
                </a:ext>
              </a:extLst>
            </p:cNvPr>
            <p:cNvCxnSpPr>
              <a:cxnSpLocks/>
            </p:cNvCxnSpPr>
            <p:nvPr/>
          </p:nvCxnSpPr>
          <p:spPr>
            <a:xfrm>
              <a:off x="7723005" y="1670687"/>
              <a:ext cx="0" cy="157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C8F80C-52CA-0F4B-8B01-9F81D9255296}"/>
                </a:ext>
              </a:extLst>
            </p:cNvPr>
            <p:cNvCxnSpPr>
              <a:cxnSpLocks/>
            </p:cNvCxnSpPr>
            <p:nvPr/>
          </p:nvCxnSpPr>
          <p:spPr>
            <a:xfrm>
              <a:off x="8368878" y="1670687"/>
              <a:ext cx="0" cy="157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7A9F94-ACC0-8942-B7DD-1C468B3581E4}"/>
                </a:ext>
              </a:extLst>
            </p:cNvPr>
            <p:cNvCxnSpPr>
              <a:cxnSpLocks/>
            </p:cNvCxnSpPr>
            <p:nvPr/>
          </p:nvCxnSpPr>
          <p:spPr>
            <a:xfrm>
              <a:off x="9014751" y="1670687"/>
              <a:ext cx="0" cy="157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861421D-3811-E647-B639-5885BC3E288B}"/>
                </a:ext>
              </a:extLst>
            </p:cNvPr>
            <p:cNvCxnSpPr>
              <a:cxnSpLocks/>
            </p:cNvCxnSpPr>
            <p:nvPr/>
          </p:nvCxnSpPr>
          <p:spPr>
            <a:xfrm>
              <a:off x="9660624" y="1670687"/>
              <a:ext cx="0" cy="157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4144C9-07D6-F14D-AFB8-17BE6D3B4DE8}"/>
                </a:ext>
              </a:extLst>
            </p:cNvPr>
            <p:cNvCxnSpPr>
              <a:cxnSpLocks/>
            </p:cNvCxnSpPr>
            <p:nvPr/>
          </p:nvCxnSpPr>
          <p:spPr>
            <a:xfrm>
              <a:off x="10306497" y="1670687"/>
              <a:ext cx="0" cy="157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016C4D-F6E4-5640-8FC6-71C164A9BAFD}"/>
                </a:ext>
              </a:extLst>
            </p:cNvPr>
            <p:cNvCxnSpPr>
              <a:cxnSpLocks/>
            </p:cNvCxnSpPr>
            <p:nvPr/>
          </p:nvCxnSpPr>
          <p:spPr>
            <a:xfrm>
              <a:off x="10952368" y="1670687"/>
              <a:ext cx="0" cy="157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1845F2F-2FBA-D54D-B2A6-90BCF1B3B036}"/>
                </a:ext>
              </a:extLst>
            </p:cNvPr>
            <p:cNvCxnSpPr>
              <a:cxnSpLocks/>
            </p:cNvCxnSpPr>
            <p:nvPr/>
          </p:nvCxnSpPr>
          <p:spPr>
            <a:xfrm>
              <a:off x="7077130" y="1386330"/>
              <a:ext cx="0" cy="222430"/>
            </a:xfrm>
            <a:prstGeom prst="straightConnector1">
              <a:avLst/>
            </a:prstGeom>
            <a:ln w="22225">
              <a:solidFill>
                <a:srgbClr val="0045A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A1A1E06-E832-1040-B7C9-8B0782E9D9DD}"/>
                </a:ext>
              </a:extLst>
            </p:cNvPr>
            <p:cNvCxnSpPr>
              <a:cxnSpLocks/>
            </p:cNvCxnSpPr>
            <p:nvPr/>
          </p:nvCxnSpPr>
          <p:spPr>
            <a:xfrm>
              <a:off x="10956098" y="2183430"/>
              <a:ext cx="0" cy="22243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8">
              <a:extLst>
                <a:ext uri="{FF2B5EF4-FFF2-40B4-BE49-F238E27FC236}">
                  <a16:creationId xmlns:a16="http://schemas.microsoft.com/office/drawing/2014/main" id="{27438E98-B0C8-6845-A511-D9603D5B7B35}"/>
                </a:ext>
              </a:extLst>
            </p:cNvPr>
            <p:cNvSpPr txBox="1"/>
            <p:nvPr/>
          </p:nvSpPr>
          <p:spPr>
            <a:xfrm>
              <a:off x="6112990" y="929763"/>
              <a:ext cx="1950348" cy="43088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FI" sz="1100" b="1" dirty="0">
                  <a:solidFill>
                    <a:srgbClr val="0045AD"/>
                  </a:solidFill>
                </a:rPr>
                <a:t>Stereotaxic injection of </a:t>
              </a:r>
              <a:br>
                <a:rPr lang="en-FI" sz="1100" b="1" dirty="0">
                  <a:solidFill>
                    <a:srgbClr val="0045AD"/>
                  </a:solidFill>
                </a:rPr>
              </a:br>
              <a:r>
                <a:rPr lang="en-FI" sz="1100" b="1" dirty="0">
                  <a:solidFill>
                    <a:srgbClr val="0045AD"/>
                  </a:solidFill>
                </a:rPr>
                <a:t>⍺Syn oligomers </a:t>
              </a:r>
            </a:p>
          </p:txBody>
        </p:sp>
        <p:sp>
          <p:nvSpPr>
            <p:cNvPr id="29" name="TextBox 29">
              <a:extLst>
                <a:ext uri="{FF2B5EF4-FFF2-40B4-BE49-F238E27FC236}">
                  <a16:creationId xmlns:a16="http://schemas.microsoft.com/office/drawing/2014/main" id="{9505DCD2-8E96-FE4D-8F1B-EF23A4B7D239}"/>
                </a:ext>
              </a:extLst>
            </p:cNvPr>
            <p:cNvSpPr txBox="1"/>
            <p:nvPr/>
          </p:nvSpPr>
          <p:spPr>
            <a:xfrm>
              <a:off x="8451978" y="1314587"/>
              <a:ext cx="1673936" cy="2616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FI" sz="1100" dirty="0">
                  <a:solidFill>
                    <a:srgbClr val="0096FF"/>
                  </a:solidFill>
                </a:rPr>
                <a:t>HER-096 dosing (s.c.)</a:t>
              </a:r>
            </a:p>
          </p:txBody>
        </p:sp>
        <p:sp>
          <p:nvSpPr>
            <p:cNvPr id="30" name="TextBox 30">
              <a:extLst>
                <a:ext uri="{FF2B5EF4-FFF2-40B4-BE49-F238E27FC236}">
                  <a16:creationId xmlns:a16="http://schemas.microsoft.com/office/drawing/2014/main" id="{3DDE8F8E-DEA3-1C4B-8B93-7577C4E2F7D0}"/>
                </a:ext>
              </a:extLst>
            </p:cNvPr>
            <p:cNvSpPr txBox="1"/>
            <p:nvPr/>
          </p:nvSpPr>
          <p:spPr>
            <a:xfrm>
              <a:off x="10541421" y="2367136"/>
              <a:ext cx="837156" cy="2616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FI" sz="1100" b="1" dirty="0"/>
                <a:t>Analysis</a:t>
              </a:r>
              <a:endParaRPr lang="en-FI" sz="1100" b="1" dirty="0">
                <a:solidFill>
                  <a:schemeClr val="bg1">
                    <a:lumMod val="65000"/>
                  </a:schemeClr>
                </a:solidFill>
              </a:endParaRPr>
            </a:p>
          </p:txBody>
        </p:sp>
        <p:grpSp>
          <p:nvGrpSpPr>
            <p:cNvPr id="31" name="Group 30">
              <a:extLst>
                <a:ext uri="{FF2B5EF4-FFF2-40B4-BE49-F238E27FC236}">
                  <a16:creationId xmlns:a16="http://schemas.microsoft.com/office/drawing/2014/main" id="{2F376F03-2083-0D44-9C4A-5686FE4CC41B}"/>
                </a:ext>
              </a:extLst>
            </p:cNvPr>
            <p:cNvGrpSpPr/>
            <p:nvPr/>
          </p:nvGrpSpPr>
          <p:grpSpPr>
            <a:xfrm>
              <a:off x="7723003" y="1395855"/>
              <a:ext cx="3131886" cy="180516"/>
              <a:chOff x="7840271" y="1475951"/>
              <a:chExt cx="3131886" cy="180516"/>
            </a:xfrm>
          </p:grpSpPr>
          <p:cxnSp>
            <p:nvCxnSpPr>
              <p:cNvPr id="34" name="Straight Arrow Connector 33">
                <a:extLst>
                  <a:ext uri="{FF2B5EF4-FFF2-40B4-BE49-F238E27FC236}">
                    <a16:creationId xmlns:a16="http://schemas.microsoft.com/office/drawing/2014/main" id="{360A0B8F-FDFA-3741-84AA-E0BE85FD59AD}"/>
                  </a:ext>
                </a:extLst>
              </p:cNvPr>
              <p:cNvCxnSpPr>
                <a:cxnSpLocks/>
              </p:cNvCxnSpPr>
              <p:nvPr/>
            </p:nvCxnSpPr>
            <p:spPr>
              <a:xfrm>
                <a:off x="7840271" y="1475951"/>
                <a:ext cx="0" cy="180516"/>
              </a:xfrm>
              <a:prstGeom prst="straightConnector1">
                <a:avLst/>
              </a:prstGeom>
              <a:ln w="22225">
                <a:solidFill>
                  <a:srgbClr val="0096FF"/>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EDB196-C124-624D-9AC1-B3B1D1F040C9}"/>
                  </a:ext>
                </a:extLst>
              </p:cNvPr>
              <p:cNvCxnSpPr>
                <a:cxnSpLocks/>
              </p:cNvCxnSpPr>
              <p:nvPr/>
            </p:nvCxnSpPr>
            <p:spPr>
              <a:xfrm>
                <a:off x="7840271" y="1646942"/>
                <a:ext cx="3131886" cy="0"/>
              </a:xfrm>
              <a:prstGeom prst="straightConnector1">
                <a:avLst/>
              </a:prstGeom>
              <a:ln w="22225">
                <a:solidFill>
                  <a:srgbClr val="0096F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C3AF6DDC-B2E8-FB4A-BC62-9797DB41E679}"/>
                </a:ext>
              </a:extLst>
            </p:cNvPr>
            <p:cNvCxnSpPr>
              <a:cxnSpLocks/>
            </p:cNvCxnSpPr>
            <p:nvPr/>
          </p:nvCxnSpPr>
          <p:spPr>
            <a:xfrm>
              <a:off x="6946067" y="2140353"/>
              <a:ext cx="4006299" cy="0"/>
            </a:xfrm>
            <a:prstGeom prst="straightConnector1">
              <a:avLst/>
            </a:prstGeom>
            <a:ln w="222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47">
              <a:extLst>
                <a:ext uri="{FF2B5EF4-FFF2-40B4-BE49-F238E27FC236}">
                  <a16:creationId xmlns:a16="http://schemas.microsoft.com/office/drawing/2014/main" id="{C8090668-53FF-644A-91F5-91E7B86E56F6}"/>
                </a:ext>
              </a:extLst>
            </p:cNvPr>
            <p:cNvSpPr txBox="1"/>
            <p:nvPr/>
          </p:nvSpPr>
          <p:spPr>
            <a:xfrm>
              <a:off x="7212774" y="2163840"/>
              <a:ext cx="3472884" cy="2616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FI" sz="1100" dirty="0">
                  <a:solidFill>
                    <a:schemeClr val="accent5">
                      <a:lumMod val="75000"/>
                    </a:schemeClr>
                  </a:solidFill>
                </a:rPr>
                <a:t>CBE dosing (50 mg/kg) every other day, i.p.</a:t>
              </a:r>
            </a:p>
          </p:txBody>
        </p:sp>
        <p:sp>
          <p:nvSpPr>
            <p:cNvPr id="5" name="TextBox 4">
              <a:extLst>
                <a:ext uri="{FF2B5EF4-FFF2-40B4-BE49-F238E27FC236}">
                  <a16:creationId xmlns:a16="http://schemas.microsoft.com/office/drawing/2014/main" id="{16D77E4D-1063-092F-3A6B-9D4E1C79A859}"/>
                </a:ext>
              </a:extLst>
            </p:cNvPr>
            <p:cNvSpPr txBox="1"/>
            <p:nvPr/>
          </p:nvSpPr>
          <p:spPr bwMode="auto">
            <a:xfrm>
              <a:off x="7559545" y="697247"/>
              <a:ext cx="31261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defTabSz="914400" eaLnBrk="0" hangingPunct="0"/>
              <a:r>
                <a:rPr lang="fi-FI" sz="1400" b="1" dirty="0">
                  <a:solidFill>
                    <a:srgbClr val="190B83"/>
                  </a:solidFill>
                  <a:latin typeface="Arial" panose="020B0604020202020204" pitchFamily="34" charset="0"/>
                  <a:cs typeface="Arial" panose="020B0604020202020204" pitchFamily="34" charset="0"/>
                </a:rPr>
                <a:t>SETUP OF IN VIVO EXPERIMENTS</a:t>
              </a:r>
            </a:p>
          </p:txBody>
        </p:sp>
      </p:grpSp>
      <p:sp>
        <p:nvSpPr>
          <p:cNvPr id="7" name="Content Placeholder 6">
            <a:extLst>
              <a:ext uri="{FF2B5EF4-FFF2-40B4-BE49-F238E27FC236}">
                <a16:creationId xmlns:a16="http://schemas.microsoft.com/office/drawing/2014/main" id="{DEAD2A90-24B6-EF4E-B0BB-2BB3A57DA45A}"/>
              </a:ext>
            </a:extLst>
          </p:cNvPr>
          <p:cNvSpPr>
            <a:spLocks noGrp="1"/>
          </p:cNvSpPr>
          <p:nvPr>
            <p:ph sz="quarter" idx="12"/>
          </p:nvPr>
        </p:nvSpPr>
        <p:spPr>
          <a:xfrm>
            <a:off x="930751" y="1465741"/>
            <a:ext cx="5554897" cy="2393298"/>
          </a:xfrm>
        </p:spPr>
        <p:txBody>
          <a:bodyPr lIns="0" tIns="0" rIns="0" bIns="0">
            <a:noAutofit/>
          </a:bodyPr>
          <a:lstStyle/>
          <a:p>
            <a:pPr marL="80160" lvl="1" indent="-115200">
              <a:spcBef>
                <a:spcPts val="0"/>
              </a:spcBef>
              <a:spcAft>
                <a:spcPts val="300"/>
              </a:spcAft>
              <a:buClr>
                <a:srgbClr val="235A8B"/>
              </a:buClr>
              <a:buFont typeface="Arial" panose="020B0604020202020204" pitchFamily="34" charset="0"/>
              <a:buChar char="•"/>
            </a:pPr>
            <a:r>
              <a:rPr lang="en-FI" sz="1400" dirty="0"/>
              <a:t>18-month old C57BL6 mice</a:t>
            </a:r>
          </a:p>
          <a:p>
            <a:pPr marL="80160" lvl="1" indent="-115200">
              <a:spcBef>
                <a:spcPts val="0"/>
              </a:spcBef>
              <a:spcAft>
                <a:spcPts val="300"/>
              </a:spcAft>
              <a:buClr>
                <a:srgbClr val="235A8B"/>
              </a:buClr>
              <a:buFont typeface="Arial" panose="020B0604020202020204" pitchFamily="34" charset="0"/>
              <a:buChar char="•"/>
            </a:pPr>
            <a:r>
              <a:rPr lang="en-FI" sz="1400" dirty="0"/>
              <a:t>Injection of </a:t>
            </a:r>
            <a:r>
              <a:rPr lang="en-FI" sz="1400" dirty="0">
                <a:latin typeface="Symbol" pitchFamily="2" charset="2"/>
              </a:rPr>
              <a:t>a</a:t>
            </a:r>
            <a:r>
              <a:rPr lang="en-FI" sz="1400" dirty="0"/>
              <a:t>-synuclein oligomers to substantia nigra (SNpc)</a:t>
            </a:r>
          </a:p>
          <a:p>
            <a:pPr marL="80160" lvl="1" indent="-115200">
              <a:spcBef>
                <a:spcPts val="0"/>
              </a:spcBef>
              <a:spcAft>
                <a:spcPts val="300"/>
              </a:spcAft>
              <a:buClr>
                <a:srgbClr val="235A8B"/>
              </a:buClr>
              <a:buFont typeface="Arial" panose="020B0604020202020204" pitchFamily="34" charset="0"/>
              <a:buChar char="•"/>
            </a:pPr>
            <a:r>
              <a:rPr lang="en-FI" sz="1400" dirty="0"/>
              <a:t>Injections of </a:t>
            </a:r>
            <a:r>
              <a:rPr lang="en-GB" sz="1400" dirty="0"/>
              <a:t>conduritol B epoxide (CBE: 50 mg/kg </a:t>
            </a:r>
            <a:r>
              <a:rPr lang="en-GB" sz="1400" dirty="0" err="1"/>
              <a:t>i.p.</a:t>
            </a:r>
            <a:r>
              <a:rPr lang="en-GB" sz="1400" dirty="0"/>
              <a:t>, every 2</a:t>
            </a:r>
            <a:r>
              <a:rPr lang="en-GB" sz="1400" baseline="30000" dirty="0"/>
              <a:t>nd</a:t>
            </a:r>
            <a:r>
              <a:rPr lang="en-GB" sz="1400" dirty="0"/>
              <a:t> day) to inhibit lysosomal GBA activity</a:t>
            </a:r>
          </a:p>
          <a:p>
            <a:pPr marL="80160" lvl="1" indent="-115200">
              <a:spcBef>
                <a:spcPts val="0"/>
              </a:spcBef>
              <a:spcAft>
                <a:spcPts val="300"/>
              </a:spcAft>
              <a:buClr>
                <a:srgbClr val="235A8B"/>
              </a:buClr>
              <a:buFont typeface="Arial" panose="020B0604020202020204" pitchFamily="34" charset="0"/>
              <a:buChar char="•"/>
            </a:pPr>
            <a:r>
              <a:rPr lang="en-FI" sz="1400" dirty="0"/>
              <a:t>&gt;50% loss of nigrostriatal dopamine neurons after 4 weeks, modest behavioral phenotype</a:t>
            </a:r>
          </a:p>
          <a:p>
            <a:pPr marL="80160" lvl="1" indent="-115200">
              <a:spcBef>
                <a:spcPts val="0"/>
              </a:spcBef>
              <a:spcAft>
                <a:spcPts val="300"/>
              </a:spcAft>
              <a:buClr>
                <a:srgbClr val="235A8B"/>
              </a:buClr>
              <a:buFont typeface="Arial" panose="020B0604020202020204" pitchFamily="34" charset="0"/>
              <a:buChar char="•"/>
            </a:pPr>
            <a:r>
              <a:rPr lang="en-FI" sz="1400" b="1" dirty="0"/>
              <a:t>Robust induction dopamin loss, neuroinflammation, ER stress, and    </a:t>
            </a:r>
            <a:r>
              <a:rPr lang="en-FI" sz="1400" b="1" dirty="0">
                <a:latin typeface="Symbol" pitchFamily="2" charset="2"/>
              </a:rPr>
              <a:t>a</a:t>
            </a:r>
            <a:r>
              <a:rPr lang="en-FI" sz="1400" b="1" dirty="0"/>
              <a:t>-synuclein aggregation</a:t>
            </a:r>
          </a:p>
          <a:p>
            <a:pPr lvl="1" indent="-115200">
              <a:spcAft>
                <a:spcPts val="300"/>
              </a:spcAft>
              <a:buClr>
                <a:srgbClr val="235A8B"/>
              </a:buClr>
            </a:pPr>
            <a:endParaRPr lang="en-FI" sz="1400" dirty="0"/>
          </a:p>
        </p:txBody>
      </p:sp>
      <p:sp>
        <p:nvSpPr>
          <p:cNvPr id="43" name="TextBox 42">
            <a:extLst>
              <a:ext uri="{FF2B5EF4-FFF2-40B4-BE49-F238E27FC236}">
                <a16:creationId xmlns:a16="http://schemas.microsoft.com/office/drawing/2014/main" id="{AE8AE459-23B1-DB37-6BAE-506C38F4D7EF}"/>
              </a:ext>
            </a:extLst>
          </p:cNvPr>
          <p:cNvSpPr txBox="1"/>
          <p:nvPr/>
        </p:nvSpPr>
        <p:spPr bwMode="auto">
          <a:xfrm>
            <a:off x="7773788" y="1132357"/>
            <a:ext cx="320688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defTabSz="914400" eaLnBrk="0" hangingPunct="0"/>
            <a:r>
              <a:rPr lang="fi-FI" sz="1400" b="1" dirty="0" err="1">
                <a:solidFill>
                  <a:srgbClr val="190B83"/>
                </a:solidFill>
                <a:latin typeface="Arial" panose="020B0604020202020204" pitchFamily="34" charset="0"/>
                <a:cs typeface="Arial" panose="020B0604020202020204" pitchFamily="34" charset="0"/>
              </a:rPr>
              <a:t>Biomarker</a:t>
            </a:r>
            <a:r>
              <a:rPr lang="fi-FI" sz="1400" b="1" dirty="0">
                <a:solidFill>
                  <a:srgbClr val="190B83"/>
                </a:solidFill>
                <a:latin typeface="Arial" panose="020B0604020202020204" pitchFamily="34" charset="0"/>
                <a:cs typeface="Arial" panose="020B0604020202020204" pitchFamily="34" charset="0"/>
              </a:rPr>
              <a:t> </a:t>
            </a:r>
            <a:r>
              <a:rPr lang="fi-FI" sz="1400" b="1" dirty="0" err="1">
                <a:solidFill>
                  <a:srgbClr val="190B83"/>
                </a:solidFill>
                <a:latin typeface="Arial" panose="020B0604020202020204" pitchFamily="34" charset="0"/>
                <a:cs typeface="Arial" panose="020B0604020202020204" pitchFamily="34" charset="0"/>
              </a:rPr>
              <a:t>changes</a:t>
            </a:r>
            <a:r>
              <a:rPr lang="fi-FI" sz="1400" b="1" dirty="0">
                <a:solidFill>
                  <a:srgbClr val="190B83"/>
                </a:solidFill>
                <a:latin typeface="Arial" panose="020B0604020202020204" pitchFamily="34" charset="0"/>
                <a:cs typeface="Arial" panose="020B0604020202020204" pitchFamily="34" charset="0"/>
              </a:rPr>
              <a:t> </a:t>
            </a:r>
            <a:r>
              <a:rPr lang="fi-FI" sz="1400" b="1" dirty="0" err="1">
                <a:solidFill>
                  <a:srgbClr val="190B83"/>
                </a:solidFill>
                <a:latin typeface="Arial" panose="020B0604020202020204" pitchFamily="34" charset="0"/>
                <a:cs typeface="Arial" panose="020B0604020202020204" pitchFamily="34" charset="0"/>
              </a:rPr>
              <a:t>demonstrate</a:t>
            </a:r>
            <a:r>
              <a:rPr lang="fi-FI" sz="1400" b="1" dirty="0">
                <a:solidFill>
                  <a:srgbClr val="190B83"/>
                </a:solidFill>
                <a:latin typeface="Arial" panose="020B0604020202020204" pitchFamily="34" charset="0"/>
                <a:cs typeface="Arial" panose="020B0604020202020204" pitchFamily="34" charset="0"/>
              </a:rPr>
              <a:t> </a:t>
            </a:r>
            <a:r>
              <a:rPr lang="fi-FI" sz="1400" b="1" dirty="0" err="1">
                <a:solidFill>
                  <a:srgbClr val="190B83"/>
                </a:solidFill>
                <a:latin typeface="Arial" panose="020B0604020202020204" pitchFamily="34" charset="0"/>
                <a:cs typeface="Arial" panose="020B0604020202020204" pitchFamily="34" charset="0"/>
              </a:rPr>
              <a:t>progressive</a:t>
            </a:r>
            <a:r>
              <a:rPr lang="fi-FI" sz="1400" b="1" dirty="0">
                <a:solidFill>
                  <a:srgbClr val="190B83"/>
                </a:solidFill>
                <a:latin typeface="Arial" panose="020B0604020202020204" pitchFamily="34" charset="0"/>
                <a:cs typeface="Arial" panose="020B0604020202020204" pitchFamily="34" charset="0"/>
              </a:rPr>
              <a:t> </a:t>
            </a:r>
            <a:r>
              <a:rPr lang="fi-FI" sz="1400" b="1" dirty="0" err="1">
                <a:solidFill>
                  <a:srgbClr val="190B83"/>
                </a:solidFill>
                <a:latin typeface="Arial" panose="020B0604020202020204" pitchFamily="34" charset="0"/>
                <a:cs typeface="Arial" panose="020B0604020202020204" pitchFamily="34" charset="0"/>
              </a:rPr>
              <a:t>pathology</a:t>
            </a:r>
            <a:endParaRPr lang="fi-FI" sz="1400" b="1" dirty="0">
              <a:solidFill>
                <a:srgbClr val="190B83"/>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278D6859-E159-309C-B54F-90C4BA285E92}"/>
              </a:ext>
            </a:extLst>
          </p:cNvPr>
          <p:cNvSpPr txBox="1"/>
          <p:nvPr/>
        </p:nvSpPr>
        <p:spPr bwMode="auto">
          <a:xfrm>
            <a:off x="839416" y="1132357"/>
            <a:ext cx="2818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defTabSz="914400" eaLnBrk="0" hangingPunct="0"/>
            <a:r>
              <a:rPr lang="fi-FI" sz="1400" b="1" dirty="0" err="1">
                <a:solidFill>
                  <a:srgbClr val="190B83"/>
                </a:solidFill>
                <a:latin typeface="Arial" panose="020B0604020202020204" pitchFamily="34" charset="0"/>
                <a:cs typeface="Arial" panose="020B0604020202020204" pitchFamily="34" charset="0"/>
              </a:rPr>
              <a:t>Synucleinopathy</a:t>
            </a:r>
            <a:r>
              <a:rPr lang="fi-FI" sz="1400" b="1" dirty="0">
                <a:solidFill>
                  <a:srgbClr val="190B83"/>
                </a:solidFill>
                <a:latin typeface="Arial" panose="020B0604020202020204" pitchFamily="34" charset="0"/>
                <a:cs typeface="Arial" panose="020B0604020202020204" pitchFamily="34" charset="0"/>
              </a:rPr>
              <a:t> </a:t>
            </a:r>
            <a:r>
              <a:rPr lang="fi-FI" sz="1400" b="1" dirty="0" err="1">
                <a:solidFill>
                  <a:srgbClr val="190B83"/>
                </a:solidFill>
                <a:latin typeface="Arial" panose="020B0604020202020204" pitchFamily="34" charset="0"/>
                <a:cs typeface="Arial" panose="020B0604020202020204" pitchFamily="34" charset="0"/>
              </a:rPr>
              <a:t>mouse</a:t>
            </a:r>
            <a:r>
              <a:rPr lang="fi-FI" sz="1400" b="1" dirty="0">
                <a:solidFill>
                  <a:srgbClr val="190B83"/>
                </a:solidFill>
                <a:latin typeface="Arial" panose="020B0604020202020204" pitchFamily="34" charset="0"/>
                <a:cs typeface="Arial" panose="020B0604020202020204" pitchFamily="34" charset="0"/>
              </a:rPr>
              <a:t> </a:t>
            </a:r>
            <a:r>
              <a:rPr lang="fi-FI" sz="1400" b="1" dirty="0" err="1">
                <a:solidFill>
                  <a:srgbClr val="190B83"/>
                </a:solidFill>
                <a:latin typeface="Arial" panose="020B0604020202020204" pitchFamily="34" charset="0"/>
                <a:cs typeface="Arial" panose="020B0604020202020204" pitchFamily="34" charset="0"/>
              </a:rPr>
              <a:t>model</a:t>
            </a:r>
            <a:endParaRPr lang="fi-FI" sz="1400" b="1" dirty="0">
              <a:solidFill>
                <a:srgbClr val="190B83"/>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14C7E32-F750-AEC8-9D63-F573A346719D}"/>
              </a:ext>
            </a:extLst>
          </p:cNvPr>
          <p:cNvSpPr/>
          <p:nvPr/>
        </p:nvSpPr>
        <p:spPr bwMode="auto">
          <a:xfrm>
            <a:off x="428975" y="1070624"/>
            <a:ext cx="11211641" cy="2788415"/>
          </a:xfrm>
          <a:prstGeom prst="rect">
            <a:avLst/>
          </a:prstGeom>
          <a:noFill/>
          <a:ln w="25400" cap="flat" cmpd="sng" algn="ctr">
            <a:solidFill>
              <a:srgbClr val="190B8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9286681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2D2015"/>
      </a:lt2>
      <a:accent1>
        <a:srgbClr val="00B9E4"/>
      </a:accent1>
      <a:accent2>
        <a:srgbClr val="8F5F2F"/>
      </a:accent2>
      <a:accent3>
        <a:srgbClr val="FFFFFF"/>
      </a:accent3>
      <a:accent4>
        <a:srgbClr val="000000"/>
      </a:accent4>
      <a:accent5>
        <a:srgbClr val="AAD9EF"/>
      </a:accent5>
      <a:accent6>
        <a:srgbClr val="81552A"/>
      </a:accent6>
      <a:hlink>
        <a:srgbClr val="CCB400"/>
      </a:hlink>
      <a:folHlink>
        <a:srgbClr val="8C9E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bwMode="auto">
        <a:noFill/>
        <a:ln>
          <a:noFill/>
        </a:ln>
        <a:extLst>
          <a:ext uri="{909E8E84-426E-40dd-AFC4-6F175D3DCCD1}">
            <a14:hiddenFill xmlns:r="http://schemas.openxmlformats.org/officeDocument/2006/relationships" xmlns:p="http://schemas.openxmlformats.org/presentationml/2006/main" xmlns:a14="http://schemas.microsoft.com/office/drawing/2010/main" xmlns="">
              <a:solidFill>
                <a:srgbClr val="FFFFFF"/>
              </a:solidFill>
            </a14:hiddenFill>
          </a:ext>
          <a:ext uri="{91240B29-F687-4f45-9708-019B960494DF}">
            <a14:hiddenLine xmlns:r="http://schemas.openxmlformats.org/officeDocument/2006/relationships" xmlns:p="http://schemas.openxmlformats.org/presentationml/2006/main" xmlns:a14="http://schemas.microsoft.com/office/drawing/2010/main" xmlns="" w="9525">
              <a:solidFill>
                <a:srgbClr val="000000"/>
              </a:solidFill>
              <a:miter lim="800000"/>
              <a:headEnd/>
              <a:tailEnd/>
            </a14:hiddenLine>
          </a:ext>
          <a:ext uri="{FAA26D3D-D897-4be2-8F04-BA451C77F1D7}">
            <ma14:placeholderFlag xmlns:r="http://schemas.openxmlformats.org/officeDocument/2006/relationships" xmlns:p="http://schemas.openxmlformats.org/presentationml/2006/main" xmlns:ma14="http://schemas.microsoft.com/office/mac/drawingml/2011/main" xmlns="" val="1"/>
          </a:ext>
        </a:extLst>
      </a:spPr>
      <a:bodyPr vert="horz" wrap="square" lIns="91440" tIns="45720" rIns="91440" bIns="45720" numCol="1" anchor="t" anchorCtr="0" compatLnSpc="1">
        <a:prstTxWarp prst="textNoShape">
          <a:avLst/>
        </a:prstTxWarp>
      </a:bodyPr>
      <a:lstStyle>
        <a:defPPr algn="ctr" defTabSz="914400" eaLnBrk="0" hangingPunct="0">
          <a:defRPr sz="1400" dirty="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2D2015"/>
        </a:lt2>
        <a:accent1>
          <a:srgbClr val="00B9E4"/>
        </a:accent1>
        <a:accent2>
          <a:srgbClr val="8F5F2F"/>
        </a:accent2>
        <a:accent3>
          <a:srgbClr val="FFFFFF"/>
        </a:accent3>
        <a:accent4>
          <a:srgbClr val="000000"/>
        </a:accent4>
        <a:accent5>
          <a:srgbClr val="AAD9EF"/>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ERANTIS_PPT_Master-slides_20200202" id="{FA638813-C8F6-B046-BCAA-816E25E4B8C2}" vid="{4F9320DA-3424-1243-8B81-BA4C9F95CB29}"/>
    </a:ext>
  </a:extLst>
</a:theme>
</file>

<file path=ppt/theme/theme2.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9B389366027746ABE40D34C7D0EF8A" ma:contentTypeVersion="1" ma:contentTypeDescription="Create a new document." ma:contentTypeScope="" ma:versionID="dec8220842e2afb07fe818411a4b2c0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E2AB79D-5FEA-4738-8105-B5C7A22A90F0}">
  <ds:schemaRefs>
    <ds:schemaRef ds:uri="http://www.w3.org/XML/1998/namespace"/>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189E950-C29F-4811-B1CF-E0823DAB2366}">
  <ds:schemaRefs>
    <ds:schemaRef ds:uri="http://schemas.microsoft.com/sharepoint/v3/contenttype/forms"/>
  </ds:schemaRefs>
</ds:datastoreItem>
</file>

<file path=customXml/itemProps3.xml><?xml version="1.0" encoding="utf-8"?>
<ds:datastoreItem xmlns:ds="http://schemas.openxmlformats.org/officeDocument/2006/customXml" ds:itemID="{56F39055-24F9-41A1-8F1D-A17685DFB2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51835</TotalTime>
  <Words>2284</Words>
  <Application>Microsoft Macintosh PowerPoint</Application>
  <PresentationFormat>Widescreen</PresentationFormat>
  <Paragraphs>165</Paragraphs>
  <Slides>16</Slides>
  <Notes>12</Notes>
  <HiddenSlides>0</HiddenSlides>
  <MMClips>1</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16</vt:i4>
      </vt:variant>
    </vt:vector>
  </HeadingPairs>
  <TitlesOfParts>
    <vt:vector size="28" baseType="lpstr">
      <vt:lpstr>Arial</vt:lpstr>
      <vt:lpstr>Arial Bold</vt:lpstr>
      <vt:lpstr>Arial Narrow</vt:lpstr>
      <vt:lpstr>Arial Nova</vt:lpstr>
      <vt:lpstr>Arial Nova Cond</vt:lpstr>
      <vt:lpstr>Arial Regular</vt:lpstr>
      <vt:lpstr>Helvetica Neue Light</vt:lpstr>
      <vt:lpstr>Helvetica Neue Medium</vt:lpstr>
      <vt:lpstr>Open Sans Cond Light</vt:lpstr>
      <vt:lpstr>Symbol</vt:lpstr>
      <vt:lpstr>System Font Regular</vt:lpstr>
      <vt:lpstr>Blank Presentation</vt:lpstr>
      <vt:lpstr>Company  presentation ØU Life Science –  Investor conference 27 Sep 2023</vt:lpstr>
      <vt:lpstr>PowerPoint-præsentation</vt:lpstr>
      <vt:lpstr>Herantis – at a glance</vt:lpstr>
      <vt:lpstr>The unmet clinical need in Parkinson’s disease</vt:lpstr>
      <vt:lpstr>HER-096: A unique MoA targets Unfolded Protein Response (UPR) pathway</vt:lpstr>
      <vt:lpstr>The HER-096 Site in CDNF Binds to the Regulatory Domain of GRP78, the Master Regulator of UPR Signaling</vt:lpstr>
      <vt:lpstr>HER-096 is a perfect drug candidate for Parkinson’s disease</vt:lpstr>
      <vt:lpstr>Subcutaneous administration of HER-096: Efficient brain penetration</vt:lpstr>
      <vt:lpstr>In vivo: ⍺-Synuclein-based aged mice model with progressive PD like pathology</vt:lpstr>
      <vt:lpstr>HER-096 Protects Dopamine Neurons, Decreases ⍺-Synuclein Aggregates and Neuroinflammation in the Mice Model</vt:lpstr>
      <vt:lpstr>Disease-modification results in a symptomatic improvement in the mouse model</vt:lpstr>
      <vt:lpstr>PowerPoint-præsentation</vt:lpstr>
      <vt:lpstr>Therapeutic expectations for HER-096</vt:lpstr>
      <vt:lpstr>HER-096 Phase 1a study in healthy volunteers</vt:lpstr>
      <vt:lpstr>HER-096 summary</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Rebecka Holmnäs</dc:creator>
  <cp:lastModifiedBy>Svend Schat-Holm</cp:lastModifiedBy>
  <cp:revision>219</cp:revision>
  <cp:lastPrinted>2023-02-22T15:07:30Z</cp:lastPrinted>
  <dcterms:created xsi:type="dcterms:W3CDTF">2020-02-03T13:54:50Z</dcterms:created>
  <dcterms:modified xsi:type="dcterms:W3CDTF">2023-09-26T07:11:41Z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0x010100CB9B389366027746ABE40D34C7D0EF8A</vt:lpwstr>
  </property>
  <property fmtid="{D5CDD505-2E9C-101B-9397-08002B2CF9AE}" pid="3" name="_NewReviewCycle">
    <vt:lpwstr/>
  </property>
</Properties>
</file>